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5"/>
  </p:sldMasterIdLst>
  <p:notesMasterIdLst>
    <p:notesMasterId r:id="rId25"/>
  </p:notesMasterIdLst>
  <p:handoutMasterIdLst>
    <p:handoutMasterId r:id="rId26"/>
  </p:handoutMasterIdLst>
  <p:sldIdLst>
    <p:sldId id="312" r:id="rId6"/>
    <p:sldId id="333" r:id="rId7"/>
    <p:sldId id="417" r:id="rId8"/>
    <p:sldId id="436" r:id="rId9"/>
    <p:sldId id="426" r:id="rId10"/>
    <p:sldId id="427" r:id="rId11"/>
    <p:sldId id="441" r:id="rId12"/>
    <p:sldId id="437" r:id="rId13"/>
    <p:sldId id="440" r:id="rId14"/>
    <p:sldId id="418" r:id="rId15"/>
    <p:sldId id="439" r:id="rId16"/>
    <p:sldId id="443" r:id="rId17"/>
    <p:sldId id="428" r:id="rId18"/>
    <p:sldId id="442" r:id="rId19"/>
    <p:sldId id="429" r:id="rId20"/>
    <p:sldId id="419" r:id="rId21"/>
    <p:sldId id="431" r:id="rId22"/>
    <p:sldId id="425" r:id="rId23"/>
    <p:sldId id="424" r:id="rId24"/>
  </p:sldIdLst>
  <p:sldSz cx="9144000" cy="6858000" type="screen4x3"/>
  <p:notesSz cx="6669088" cy="9802813"/>
  <p:defaultTextStyle>
    <a:defPPr>
      <a:defRPr lang="fr-FR"/>
    </a:defPPr>
    <a:lvl1pPr algn="l" rtl="0" fontAlgn="base">
      <a:spcBef>
        <a:spcPct val="0"/>
      </a:spcBef>
      <a:spcAft>
        <a:spcPct val="0"/>
      </a:spcAft>
      <a:defRPr sz="1600" kern="1200">
        <a:solidFill>
          <a:srgbClr val="003366"/>
        </a:solidFill>
        <a:latin typeface="Arial" charset="0"/>
        <a:ea typeface="+mn-ea"/>
        <a:cs typeface="Arial" charset="0"/>
      </a:defRPr>
    </a:lvl1pPr>
    <a:lvl2pPr marL="457200" algn="l" rtl="0" fontAlgn="base">
      <a:spcBef>
        <a:spcPct val="0"/>
      </a:spcBef>
      <a:spcAft>
        <a:spcPct val="0"/>
      </a:spcAft>
      <a:defRPr sz="1600" kern="1200">
        <a:solidFill>
          <a:srgbClr val="003366"/>
        </a:solidFill>
        <a:latin typeface="Arial" charset="0"/>
        <a:ea typeface="+mn-ea"/>
        <a:cs typeface="Arial" charset="0"/>
      </a:defRPr>
    </a:lvl2pPr>
    <a:lvl3pPr marL="914400" algn="l" rtl="0" fontAlgn="base">
      <a:spcBef>
        <a:spcPct val="0"/>
      </a:spcBef>
      <a:spcAft>
        <a:spcPct val="0"/>
      </a:spcAft>
      <a:defRPr sz="1600" kern="1200">
        <a:solidFill>
          <a:srgbClr val="003366"/>
        </a:solidFill>
        <a:latin typeface="Arial" charset="0"/>
        <a:ea typeface="+mn-ea"/>
        <a:cs typeface="Arial" charset="0"/>
      </a:defRPr>
    </a:lvl3pPr>
    <a:lvl4pPr marL="1371600" algn="l" rtl="0" fontAlgn="base">
      <a:spcBef>
        <a:spcPct val="0"/>
      </a:spcBef>
      <a:spcAft>
        <a:spcPct val="0"/>
      </a:spcAft>
      <a:defRPr sz="1600" kern="1200">
        <a:solidFill>
          <a:srgbClr val="003366"/>
        </a:solidFill>
        <a:latin typeface="Arial" charset="0"/>
        <a:ea typeface="+mn-ea"/>
        <a:cs typeface="Arial" charset="0"/>
      </a:defRPr>
    </a:lvl4pPr>
    <a:lvl5pPr marL="1828800" algn="l" rtl="0" fontAlgn="base">
      <a:spcBef>
        <a:spcPct val="0"/>
      </a:spcBef>
      <a:spcAft>
        <a:spcPct val="0"/>
      </a:spcAft>
      <a:defRPr sz="1600" kern="1200">
        <a:solidFill>
          <a:srgbClr val="003366"/>
        </a:solidFill>
        <a:latin typeface="Arial" charset="0"/>
        <a:ea typeface="+mn-ea"/>
        <a:cs typeface="Arial" charset="0"/>
      </a:defRPr>
    </a:lvl5pPr>
    <a:lvl6pPr marL="2286000" algn="l" defTabSz="914400" rtl="0" eaLnBrk="1" latinLnBrk="0" hangingPunct="1">
      <a:defRPr sz="1600" kern="1200">
        <a:solidFill>
          <a:srgbClr val="003366"/>
        </a:solidFill>
        <a:latin typeface="Arial" charset="0"/>
        <a:ea typeface="+mn-ea"/>
        <a:cs typeface="Arial" charset="0"/>
      </a:defRPr>
    </a:lvl6pPr>
    <a:lvl7pPr marL="2743200" algn="l" defTabSz="914400" rtl="0" eaLnBrk="1" latinLnBrk="0" hangingPunct="1">
      <a:defRPr sz="1600" kern="1200">
        <a:solidFill>
          <a:srgbClr val="003366"/>
        </a:solidFill>
        <a:latin typeface="Arial" charset="0"/>
        <a:ea typeface="+mn-ea"/>
        <a:cs typeface="Arial" charset="0"/>
      </a:defRPr>
    </a:lvl7pPr>
    <a:lvl8pPr marL="3200400" algn="l" defTabSz="914400" rtl="0" eaLnBrk="1" latinLnBrk="0" hangingPunct="1">
      <a:defRPr sz="1600" kern="1200">
        <a:solidFill>
          <a:srgbClr val="003366"/>
        </a:solidFill>
        <a:latin typeface="Arial" charset="0"/>
        <a:ea typeface="+mn-ea"/>
        <a:cs typeface="Arial" charset="0"/>
      </a:defRPr>
    </a:lvl8pPr>
    <a:lvl9pPr marL="3657600" algn="l" defTabSz="914400" rtl="0" eaLnBrk="1" latinLnBrk="0" hangingPunct="1">
      <a:defRPr sz="1600" kern="1200">
        <a:solidFill>
          <a:srgbClr val="003366"/>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284">
          <p15:clr>
            <a:srgbClr val="A4A3A4"/>
          </p15:clr>
        </p15:guide>
        <p15:guide id="3" orient="horz" pos="4292">
          <p15:clr>
            <a:srgbClr val="A4A3A4"/>
          </p15:clr>
        </p15:guide>
        <p15:guide id="4" orient="horz" pos="4196">
          <p15:clr>
            <a:srgbClr val="A4A3A4"/>
          </p15:clr>
        </p15:guide>
        <p15:guide id="5" orient="horz" pos="1026">
          <p15:clr>
            <a:srgbClr val="A4A3A4"/>
          </p15:clr>
        </p15:guide>
        <p15:guide id="6" orient="horz" pos="1480">
          <p15:clr>
            <a:srgbClr val="A4A3A4"/>
          </p15:clr>
        </p15:guide>
        <p15:guide id="7" pos="2880">
          <p15:clr>
            <a:srgbClr val="A4A3A4"/>
          </p15:clr>
        </p15:guide>
        <p15:guide id="8" pos="340">
          <p15:clr>
            <a:srgbClr val="A4A3A4"/>
          </p15:clr>
        </p15:guide>
        <p15:guide id="9" pos="170">
          <p15:clr>
            <a:srgbClr val="A4A3A4"/>
          </p15:clr>
        </p15:guide>
        <p15:guide id="10" pos="1429">
          <p15:clr>
            <a:srgbClr val="A4A3A4"/>
          </p15:clr>
        </p15:guide>
      </p15:sldGuideLst>
    </p:ext>
    <p:ext uri="{2D200454-40CA-4A62-9FC3-DE9A4176ACB9}">
      <p15:notesGuideLst xmlns:p15="http://schemas.microsoft.com/office/powerpoint/2012/main">
        <p15:guide id="1" orient="horz" pos="308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F12C"/>
    <a:srgbClr val="FFFFFF"/>
    <a:srgbClr val="FFA86D"/>
    <a:srgbClr val="003366"/>
    <a:srgbClr val="008000"/>
    <a:srgbClr val="D7FF65"/>
    <a:srgbClr val="99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13" autoAdjust="0"/>
    <p:restoredTop sz="94660" autoAdjust="0"/>
  </p:normalViewPr>
  <p:slideViewPr>
    <p:cSldViewPr snapToObjects="1">
      <p:cViewPr varScale="1">
        <p:scale>
          <a:sx n="75" d="100"/>
          <a:sy n="75" d="100"/>
        </p:scale>
        <p:origin x="1790" y="31"/>
      </p:cViewPr>
      <p:guideLst>
        <p:guide orient="horz" pos="2160"/>
        <p:guide orient="horz" pos="284"/>
        <p:guide orient="horz" pos="4292"/>
        <p:guide orient="horz" pos="4196"/>
        <p:guide orient="horz" pos="1026"/>
        <p:guide orient="horz" pos="1480"/>
        <p:guide pos="2880"/>
        <p:guide pos="340"/>
        <p:guide pos="170"/>
        <p:guide pos="1429"/>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922" y="-90"/>
      </p:cViewPr>
      <p:guideLst>
        <p:guide orient="horz" pos="308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05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l" defTabSz="906463" eaLnBrk="0" hangingPunct="0">
              <a:defRPr sz="1200" b="1">
                <a:solidFill>
                  <a:schemeClr val="tx1"/>
                </a:solidFill>
                <a:latin typeface="Times New Roman" pitchFamily="18" charset="0"/>
                <a:cs typeface="+mn-cs"/>
              </a:defRPr>
            </a:lvl1pPr>
          </a:lstStyle>
          <a:p>
            <a:pPr>
              <a:defRPr/>
            </a:pPr>
            <a:r>
              <a:rPr lang="fr-FR" smtClean="0"/>
              <a:t>CITS</a:t>
            </a:r>
            <a:endParaRPr lang="fr-FR"/>
          </a:p>
        </p:txBody>
      </p:sp>
      <p:sp>
        <p:nvSpPr>
          <p:cNvPr id="6147" name="Rectangle 3"/>
          <p:cNvSpPr>
            <a:spLocks noGrp="1" noChangeArrowheads="1"/>
          </p:cNvSpPr>
          <p:nvPr>
            <p:ph type="dt" sz="quarter" idx="1"/>
          </p:nvPr>
        </p:nvSpPr>
        <p:spPr bwMode="auto">
          <a:xfrm>
            <a:off x="3778250" y="0"/>
            <a:ext cx="2890838" cy="4905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eaLnBrk="0" hangingPunct="0">
              <a:defRPr sz="1200" b="1">
                <a:solidFill>
                  <a:schemeClr val="tx1"/>
                </a:solidFill>
                <a:latin typeface="Times New Roman" pitchFamily="18" charset="0"/>
                <a:cs typeface="+mn-cs"/>
              </a:defRPr>
            </a:lvl1pPr>
          </a:lstStyle>
          <a:p>
            <a:pPr>
              <a:defRPr/>
            </a:pPr>
            <a:endParaRPr lang="fr-FR"/>
          </a:p>
        </p:txBody>
      </p:sp>
      <p:sp>
        <p:nvSpPr>
          <p:cNvPr id="8" name="Espace réservé du pied de page 7"/>
          <p:cNvSpPr>
            <a:spLocks noGrp="1"/>
          </p:cNvSpPr>
          <p:nvPr>
            <p:ph type="ftr" sz="quarter" idx="2"/>
          </p:nvPr>
        </p:nvSpPr>
        <p:spPr>
          <a:xfrm>
            <a:off x="0" y="9310688"/>
            <a:ext cx="2889250" cy="490537"/>
          </a:xfrm>
          <a:prstGeom prst="rect">
            <a:avLst/>
          </a:prstGeom>
        </p:spPr>
        <p:txBody>
          <a:bodyPr vert="horz" lIns="91440" tIns="45720" rIns="91440" bIns="45720" rtlCol="0" anchor="b"/>
          <a:lstStyle>
            <a:lvl1pPr algn="l">
              <a:defRPr sz="1200"/>
            </a:lvl1pPr>
          </a:lstStyle>
          <a:p>
            <a:endParaRPr lang="fr-FR"/>
          </a:p>
        </p:txBody>
      </p:sp>
      <p:sp>
        <p:nvSpPr>
          <p:cNvPr id="9" name="Espace réservé du numéro de diapositive 8"/>
          <p:cNvSpPr>
            <a:spLocks noGrp="1"/>
          </p:cNvSpPr>
          <p:nvPr>
            <p:ph type="sldNum" sz="quarter" idx="3"/>
          </p:nvPr>
        </p:nvSpPr>
        <p:spPr>
          <a:xfrm>
            <a:off x="3778250" y="9310688"/>
            <a:ext cx="2889250" cy="490537"/>
          </a:xfrm>
          <a:prstGeom prst="rect">
            <a:avLst/>
          </a:prstGeom>
        </p:spPr>
        <p:txBody>
          <a:bodyPr vert="horz" lIns="91440" tIns="45720" rIns="91440" bIns="45720" rtlCol="0" anchor="b"/>
          <a:lstStyle>
            <a:lvl1pPr algn="r">
              <a:defRPr sz="1200"/>
            </a:lvl1pPr>
          </a:lstStyle>
          <a:p>
            <a:fld id="{7F8697B9-DEF2-4D4C-8C1A-AF905E748BEE}" type="slidenum">
              <a:rPr lang="fr-FR" smtClean="0"/>
              <a:pPr/>
              <a:t>‹N°›</a:t>
            </a:fld>
            <a:endParaRPr lang="fr-FR"/>
          </a:p>
        </p:txBody>
      </p:sp>
    </p:spTree>
    <p:extLst>
      <p:ext uri="{BB962C8B-B14F-4D97-AF65-F5344CB8AC3E}">
        <p14:creationId xmlns:p14="http://schemas.microsoft.com/office/powerpoint/2010/main" val="85086934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90838" cy="4905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l" defTabSz="906463" eaLnBrk="0" hangingPunct="0">
              <a:defRPr sz="1200" b="1">
                <a:solidFill>
                  <a:schemeClr val="tx1"/>
                </a:solidFill>
                <a:latin typeface="Times New Roman" pitchFamily="18" charset="0"/>
                <a:cs typeface="+mn-cs"/>
              </a:defRPr>
            </a:lvl1pPr>
          </a:lstStyle>
          <a:p>
            <a:pPr>
              <a:defRPr/>
            </a:pPr>
            <a:r>
              <a:rPr lang="fr-FR" smtClean="0"/>
              <a:t>CITS</a:t>
            </a:r>
            <a:endParaRPr lang="fr-FR"/>
          </a:p>
        </p:txBody>
      </p:sp>
      <p:sp>
        <p:nvSpPr>
          <p:cNvPr id="5123" name="Rectangle 3"/>
          <p:cNvSpPr>
            <a:spLocks noGrp="1" noChangeArrowheads="1"/>
          </p:cNvSpPr>
          <p:nvPr>
            <p:ph type="dt" idx="1"/>
          </p:nvPr>
        </p:nvSpPr>
        <p:spPr bwMode="auto">
          <a:xfrm>
            <a:off x="3778250" y="0"/>
            <a:ext cx="2890838" cy="490538"/>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eaLnBrk="0" hangingPunct="0">
              <a:defRPr sz="1200" b="1">
                <a:solidFill>
                  <a:schemeClr val="tx1"/>
                </a:solidFill>
                <a:latin typeface="Times New Roman" pitchFamily="18" charset="0"/>
                <a:cs typeface="+mn-cs"/>
              </a:defRPr>
            </a:lvl1pPr>
          </a:lstStyle>
          <a:p>
            <a:pPr>
              <a:defRPr/>
            </a:pPr>
            <a:endParaRPr lang="fr-FR"/>
          </a:p>
        </p:txBody>
      </p:sp>
      <p:sp>
        <p:nvSpPr>
          <p:cNvPr id="8" name="Espace réservé de l'image des diapositives 7"/>
          <p:cNvSpPr>
            <a:spLocks noGrp="1" noRot="1" noChangeAspect="1"/>
          </p:cNvSpPr>
          <p:nvPr>
            <p:ph type="sldImg" idx="2"/>
          </p:nvPr>
        </p:nvSpPr>
        <p:spPr>
          <a:xfrm>
            <a:off x="884238" y="735013"/>
            <a:ext cx="4900612" cy="3676650"/>
          </a:xfrm>
          <a:prstGeom prst="rect">
            <a:avLst/>
          </a:prstGeom>
          <a:noFill/>
          <a:ln w="12700">
            <a:solidFill>
              <a:prstClr val="black"/>
            </a:solidFill>
          </a:ln>
        </p:spPr>
        <p:txBody>
          <a:bodyPr vert="horz" lIns="91440" tIns="45720" rIns="91440" bIns="45720" rtlCol="0" anchor="ctr"/>
          <a:lstStyle/>
          <a:p>
            <a:endParaRPr lang="fr-FR"/>
          </a:p>
        </p:txBody>
      </p:sp>
      <p:sp>
        <p:nvSpPr>
          <p:cNvPr id="9" name="Espace réservé du numéro de diapositive 8"/>
          <p:cNvSpPr>
            <a:spLocks noGrp="1"/>
          </p:cNvSpPr>
          <p:nvPr>
            <p:ph type="sldNum" sz="quarter" idx="5"/>
          </p:nvPr>
        </p:nvSpPr>
        <p:spPr>
          <a:xfrm>
            <a:off x="3778250" y="9310688"/>
            <a:ext cx="2889250" cy="490537"/>
          </a:xfrm>
          <a:prstGeom prst="rect">
            <a:avLst/>
          </a:prstGeom>
        </p:spPr>
        <p:txBody>
          <a:bodyPr vert="horz" lIns="91440" tIns="45720" rIns="91440" bIns="45720" rtlCol="0" anchor="b"/>
          <a:lstStyle>
            <a:lvl1pPr algn="r">
              <a:defRPr sz="1200"/>
            </a:lvl1pPr>
          </a:lstStyle>
          <a:p>
            <a:endParaRPr lang="fr-FR" dirty="0"/>
          </a:p>
        </p:txBody>
      </p:sp>
    </p:spTree>
    <p:extLst>
      <p:ext uri="{BB962C8B-B14F-4D97-AF65-F5344CB8AC3E}">
        <p14:creationId xmlns:p14="http://schemas.microsoft.com/office/powerpoint/2010/main" val="1806367808"/>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Rot="1" noChangeAspect="1" noChangeArrowheads="1" noTextEdit="1"/>
          </p:cNvSpPr>
          <p:nvPr>
            <p:ph type="sldImg"/>
          </p:nvPr>
        </p:nvSpPr>
        <p:spPr>
          <a:xfrm>
            <a:off x="884238" y="735013"/>
            <a:ext cx="4902200" cy="3676650"/>
          </a:xfrm>
          <a:prstGeom prst="rect">
            <a:avLst/>
          </a:prstGeom>
          <a:ln/>
        </p:spPr>
      </p:sp>
      <p:sp>
        <p:nvSpPr>
          <p:cNvPr id="12293" name="Rectangle 3"/>
          <p:cNvSpPr>
            <a:spLocks noGrp="1" noChangeArrowheads="1"/>
          </p:cNvSpPr>
          <p:nvPr>
            <p:ph type="body" idx="1"/>
          </p:nvPr>
        </p:nvSpPr>
        <p:spPr>
          <a:xfrm>
            <a:off x="889000" y="4657725"/>
            <a:ext cx="4891088" cy="4410075"/>
          </a:xfrm>
          <a:prstGeom prst="rect">
            <a:avLst/>
          </a:prstGeom>
          <a:noFill/>
          <a:ln/>
        </p:spPr>
        <p:txBody>
          <a:bodyPr/>
          <a:lstStyle/>
          <a:p>
            <a:pPr eaLnBrk="1" hangingPunct="1"/>
            <a:endParaRPr lang="fr-FR" smtClean="0"/>
          </a:p>
        </p:txBody>
      </p:sp>
      <p:sp>
        <p:nvSpPr>
          <p:cNvPr id="6" name="Espace réservé de l'en-tête 5"/>
          <p:cNvSpPr>
            <a:spLocks noGrp="1"/>
          </p:cNvSpPr>
          <p:nvPr>
            <p:ph type="hdr" sz="quarter" idx="10"/>
          </p:nvPr>
        </p:nvSpPr>
        <p:spPr/>
        <p:txBody>
          <a:bodyPr/>
          <a:lstStyle/>
          <a:p>
            <a:pPr>
              <a:defRPr/>
            </a:pPr>
            <a:r>
              <a:rPr lang="fr-FR" smtClean="0"/>
              <a:t>CITS</a:t>
            </a:r>
            <a:endParaRPr lang="fr-FR"/>
          </a:p>
        </p:txBody>
      </p:sp>
    </p:spTree>
    <p:extLst>
      <p:ext uri="{BB962C8B-B14F-4D97-AF65-F5344CB8AC3E}">
        <p14:creationId xmlns:p14="http://schemas.microsoft.com/office/powerpoint/2010/main" val="348316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656138"/>
            <a:ext cx="5335588" cy="4411662"/>
          </a:xfrm>
          <a:prstGeom prst="rect">
            <a:avLst/>
          </a:prstGeom>
        </p:spPr>
        <p:txBody>
          <a:bodyPr>
            <a:normAutofit/>
          </a:bodyPr>
          <a:lstStyle/>
          <a:p>
            <a:endParaRPr lang="fr-FR"/>
          </a:p>
        </p:txBody>
      </p:sp>
      <p:sp>
        <p:nvSpPr>
          <p:cNvPr id="4" name="Espace réservé de l'en-tête 3"/>
          <p:cNvSpPr>
            <a:spLocks noGrp="1"/>
          </p:cNvSpPr>
          <p:nvPr>
            <p:ph type="hdr" sz="quarter" idx="10"/>
          </p:nvPr>
        </p:nvSpPr>
        <p:spPr/>
        <p:txBody>
          <a:bodyPr/>
          <a:lstStyle/>
          <a:p>
            <a:pPr>
              <a:defRPr/>
            </a:pPr>
            <a:r>
              <a:rPr lang="fr-FR" smtClean="0"/>
              <a:t>CITS</a:t>
            </a:r>
            <a:endParaRPr lang="fr-FR"/>
          </a:p>
        </p:txBody>
      </p:sp>
    </p:spTree>
    <p:extLst>
      <p:ext uri="{BB962C8B-B14F-4D97-AF65-F5344CB8AC3E}">
        <p14:creationId xmlns:p14="http://schemas.microsoft.com/office/powerpoint/2010/main" val="396839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889000" y="4657725"/>
            <a:ext cx="4891088" cy="4410075"/>
          </a:xfrm>
          <a:prstGeom prst="rect">
            <a:avLst/>
          </a:prstGeom>
        </p:spPr>
        <p:txBody>
          <a:bodyPr>
            <a:normAutofit/>
          </a:bodyPr>
          <a:lstStyle/>
          <a:p>
            <a:endParaRPr lang="fr-FR"/>
          </a:p>
        </p:txBody>
      </p:sp>
      <p:sp>
        <p:nvSpPr>
          <p:cNvPr id="5" name="Espace réservé de l'en-tête 4"/>
          <p:cNvSpPr>
            <a:spLocks noGrp="1"/>
          </p:cNvSpPr>
          <p:nvPr>
            <p:ph type="hdr" sz="quarter" idx="10"/>
          </p:nvPr>
        </p:nvSpPr>
        <p:spPr/>
        <p:txBody>
          <a:bodyPr/>
          <a:lstStyle/>
          <a:p>
            <a:pPr>
              <a:defRPr/>
            </a:pPr>
            <a:r>
              <a:rPr lang="fr-FR" smtClean="0"/>
              <a:t>CITS</a:t>
            </a:r>
            <a:endParaRPr lang="fr-FR"/>
          </a:p>
        </p:txBody>
      </p:sp>
    </p:spTree>
    <p:extLst>
      <p:ext uri="{BB962C8B-B14F-4D97-AF65-F5344CB8AC3E}">
        <p14:creationId xmlns:p14="http://schemas.microsoft.com/office/powerpoint/2010/main" val="187219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889000" y="4657725"/>
            <a:ext cx="4891088" cy="4410075"/>
          </a:xfrm>
          <a:prstGeom prst="rect">
            <a:avLst/>
          </a:prstGeom>
        </p:spPr>
        <p:txBody>
          <a:bodyPr>
            <a:normAutofit/>
          </a:bodyPr>
          <a:lstStyle/>
          <a:p>
            <a:endParaRPr lang="fr-FR"/>
          </a:p>
        </p:txBody>
      </p:sp>
      <p:sp>
        <p:nvSpPr>
          <p:cNvPr id="5" name="Espace réservé de l'en-tête 4"/>
          <p:cNvSpPr>
            <a:spLocks noGrp="1"/>
          </p:cNvSpPr>
          <p:nvPr>
            <p:ph type="hdr" sz="quarter" idx="10"/>
          </p:nvPr>
        </p:nvSpPr>
        <p:spPr/>
        <p:txBody>
          <a:bodyPr/>
          <a:lstStyle/>
          <a:p>
            <a:pPr>
              <a:defRPr/>
            </a:pPr>
            <a:r>
              <a:rPr lang="fr-FR" smtClean="0"/>
              <a:t>CITS</a:t>
            </a:r>
            <a:endParaRPr lang="fr-FR"/>
          </a:p>
        </p:txBody>
      </p:sp>
    </p:spTree>
    <p:extLst>
      <p:ext uri="{BB962C8B-B14F-4D97-AF65-F5344CB8AC3E}">
        <p14:creationId xmlns:p14="http://schemas.microsoft.com/office/powerpoint/2010/main" val="157858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10"/>
          <p:cNvSpPr>
            <a:spLocks noChangeArrowheads="1"/>
          </p:cNvSpPr>
          <p:nvPr/>
        </p:nvSpPr>
        <p:spPr bwMode="auto">
          <a:xfrm>
            <a:off x="36512" y="-12700"/>
            <a:ext cx="9144000" cy="2276475"/>
          </a:xfrm>
          <a:prstGeom prst="rect">
            <a:avLst/>
          </a:prstGeom>
          <a:solidFill>
            <a:srgbClr val="27F12C"/>
          </a:solidFill>
          <a:ln w="9525" algn="ctr">
            <a:noFill/>
            <a:miter lim="800000"/>
            <a:headEnd/>
            <a:tailEnd/>
          </a:ln>
          <a:effectLst/>
        </p:spPr>
        <p:txBody>
          <a:bodyPr wrap="none" anchor="ctr"/>
          <a:lstStyle/>
          <a:p>
            <a:pPr algn="ctr" eaLnBrk="0" hangingPunct="0">
              <a:defRPr/>
            </a:pPr>
            <a:endParaRPr lang="fr-FR">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0" y="5210175"/>
            <a:ext cx="6084888" cy="1647825"/>
          </a:xfrm>
          <a:prstGeom prst="rect">
            <a:avLst/>
          </a:prstGeom>
          <a:noFill/>
          <a:ln w="9525" algn="ctr">
            <a:noFill/>
            <a:miter lim="800000"/>
            <a:headEnd/>
            <a:tailEnd/>
          </a:ln>
        </p:spPr>
      </p:pic>
      <p:sp>
        <p:nvSpPr>
          <p:cNvPr id="6" name="Rectangle 14"/>
          <p:cNvSpPr>
            <a:spLocks noChangeArrowheads="1"/>
          </p:cNvSpPr>
          <p:nvPr/>
        </p:nvSpPr>
        <p:spPr bwMode="auto">
          <a:xfrm>
            <a:off x="-3175" y="2276475"/>
            <a:ext cx="9144000" cy="2232025"/>
          </a:xfrm>
          <a:prstGeom prst="rect">
            <a:avLst/>
          </a:prstGeom>
          <a:solidFill>
            <a:srgbClr val="D7FF65"/>
          </a:solidFill>
          <a:ln w="9525" algn="ctr">
            <a:noFill/>
            <a:miter lim="800000"/>
            <a:headEnd/>
            <a:tailEnd/>
          </a:ln>
          <a:effectLst/>
        </p:spPr>
        <p:txBody>
          <a:bodyPr wrap="none" anchor="ctr"/>
          <a:lstStyle/>
          <a:p>
            <a:pPr marL="85725" indent="6350" algn="ctr" eaLnBrk="0" hangingPunct="0">
              <a:defRPr/>
            </a:pPr>
            <a:endParaRPr lang="fr-FR">
              <a:solidFill>
                <a:srgbClr val="3399FF"/>
              </a:solidFill>
              <a:cs typeface="+mn-cs"/>
            </a:endParaRPr>
          </a:p>
        </p:txBody>
      </p:sp>
      <p:sp>
        <p:nvSpPr>
          <p:cNvPr id="7" name="Rectangle 4"/>
          <p:cNvSpPr>
            <a:spLocks noChangeArrowheads="1"/>
          </p:cNvSpPr>
          <p:nvPr/>
        </p:nvSpPr>
        <p:spPr bwMode="auto">
          <a:xfrm>
            <a:off x="4140200" y="61913"/>
            <a:ext cx="4943475" cy="244475"/>
          </a:xfrm>
          <a:prstGeom prst="rect">
            <a:avLst/>
          </a:prstGeom>
          <a:noFill/>
          <a:ln w="9525">
            <a:noFill/>
            <a:miter lim="800000"/>
            <a:headEnd/>
            <a:tailEnd/>
          </a:ln>
          <a:effectLst/>
        </p:spPr>
        <p:txBody>
          <a:bodyPr>
            <a:spAutoFit/>
          </a:bodyPr>
          <a:lstStyle/>
          <a:p>
            <a:pPr algn="r" eaLnBrk="0" hangingPunct="0">
              <a:defRPr/>
            </a:pPr>
            <a:r>
              <a:rPr lang="fr-FR" sz="1000" smtClean="0">
                <a:solidFill>
                  <a:schemeClr val="tx1"/>
                </a:solidFill>
                <a:latin typeface="Times New Roman" pitchFamily="18" charset="0"/>
                <a:cs typeface="+mn-cs"/>
                <a:sym typeface="Webdings" pitchFamily="18" charset="2"/>
              </a:rPr>
              <a:t>Congo </a:t>
            </a:r>
            <a:r>
              <a:rPr lang="fr-FR" sz="1000">
                <a:solidFill>
                  <a:schemeClr val="tx1"/>
                </a:solidFill>
                <a:latin typeface="Times New Roman" pitchFamily="18" charset="0"/>
                <a:cs typeface="+mn-cs"/>
                <a:sym typeface="Webdings" pitchFamily="18" charset="2"/>
              </a:rPr>
              <a:t>IT </a:t>
            </a:r>
            <a:r>
              <a:rPr lang="fr-FR" sz="1000" smtClean="0">
                <a:solidFill>
                  <a:schemeClr val="tx1"/>
                </a:solidFill>
                <a:latin typeface="Times New Roman" pitchFamily="18" charset="0"/>
                <a:cs typeface="+mn-cs"/>
                <a:sym typeface="Webdings" pitchFamily="18" charset="2"/>
              </a:rPr>
              <a:t>Solutions </a:t>
            </a:r>
            <a:r>
              <a:rPr lang="fr-FR" sz="1000" dirty="0">
                <a:solidFill>
                  <a:schemeClr val="tx1"/>
                </a:solidFill>
                <a:latin typeface="Times New Roman" pitchFamily="18" charset="0"/>
                <a:cs typeface="+mn-cs"/>
                <a:sym typeface="Webdings" pitchFamily="18" charset="2"/>
              </a:rPr>
              <a:t>&amp; Services</a:t>
            </a:r>
            <a:r>
              <a:rPr lang="fr-FR" sz="1000">
                <a:solidFill>
                  <a:schemeClr val="tx1"/>
                </a:solidFill>
                <a:latin typeface="Times New Roman" pitchFamily="18" charset="0"/>
                <a:cs typeface="+mn-cs"/>
                <a:sym typeface="Webdings" pitchFamily="18" charset="2"/>
              </a:rPr>
              <a:t></a:t>
            </a:r>
            <a:r>
              <a:rPr lang="fr-FR" sz="1000" b="1">
                <a:solidFill>
                  <a:schemeClr val="tx1"/>
                </a:solidFill>
                <a:latin typeface="Times New Roman" pitchFamily="18" charset="0"/>
                <a:cs typeface="+mn-cs"/>
                <a:sym typeface="Webdings" pitchFamily="18" charset="2"/>
              </a:rPr>
              <a:t> </a:t>
            </a:r>
            <a:r>
              <a:rPr lang="fr-FR" sz="1000" b="1" smtClean="0">
                <a:solidFill>
                  <a:schemeClr val="tx1"/>
                </a:solidFill>
                <a:latin typeface="Times New Roman" pitchFamily="18" charset="0"/>
                <a:cs typeface="+mn-cs"/>
                <a:sym typeface="Webdings" pitchFamily="18" charset="2"/>
              </a:rPr>
              <a:t>Société </a:t>
            </a:r>
            <a:r>
              <a:rPr lang="fr-FR" sz="1000" b="1" dirty="0">
                <a:solidFill>
                  <a:schemeClr val="tx1"/>
                </a:solidFill>
                <a:latin typeface="Times New Roman" pitchFamily="18" charset="0"/>
                <a:cs typeface="+mn-cs"/>
                <a:sym typeface="Webdings" pitchFamily="18" charset="2"/>
              </a:rPr>
              <a:t>de </a:t>
            </a:r>
            <a:r>
              <a:rPr lang="fr-FR" sz="1000" b="1">
                <a:solidFill>
                  <a:schemeClr val="tx1"/>
                </a:solidFill>
                <a:latin typeface="Times New Roman" pitchFamily="18" charset="0"/>
                <a:cs typeface="+mn-cs"/>
                <a:sym typeface="Webdings" pitchFamily="18" charset="2"/>
              </a:rPr>
              <a:t>Services </a:t>
            </a:r>
            <a:r>
              <a:rPr lang="fr-FR" sz="1000" b="1" smtClean="0">
                <a:solidFill>
                  <a:schemeClr val="tx1"/>
                </a:solidFill>
                <a:latin typeface="Times New Roman" pitchFamily="18" charset="0"/>
                <a:cs typeface="+mn-cs"/>
                <a:sym typeface="Webdings" pitchFamily="18" charset="2"/>
              </a:rPr>
              <a:t>Informatiques</a:t>
            </a:r>
            <a:endParaRPr lang="fr-FR" sz="1000" b="1" dirty="0">
              <a:solidFill>
                <a:schemeClr val="tx1"/>
              </a:solidFill>
              <a:latin typeface="Times New Roman" pitchFamily="18" charset="0"/>
              <a:cs typeface="+mn-cs"/>
              <a:sym typeface="Webdings" pitchFamily="18" charset="2"/>
            </a:endParaRPr>
          </a:p>
        </p:txBody>
      </p:sp>
      <p:sp>
        <p:nvSpPr>
          <p:cNvPr id="8" name="Rectangle 7"/>
          <p:cNvSpPr>
            <a:spLocks noChangeArrowheads="1"/>
          </p:cNvSpPr>
          <p:nvPr/>
        </p:nvSpPr>
        <p:spPr bwMode="auto">
          <a:xfrm>
            <a:off x="6084888" y="6615113"/>
            <a:ext cx="3059112" cy="198437"/>
          </a:xfrm>
          <a:prstGeom prst="rect">
            <a:avLst/>
          </a:prstGeom>
          <a:noFill/>
          <a:ln w="9525">
            <a:noFill/>
            <a:miter lim="800000"/>
            <a:headEnd/>
            <a:tailEnd/>
          </a:ln>
          <a:effectLst/>
        </p:spPr>
        <p:txBody>
          <a:bodyPr>
            <a:spAutoFit/>
          </a:bodyPr>
          <a:lstStyle/>
          <a:p>
            <a:pPr algn="ctr" eaLnBrk="0" hangingPunct="0">
              <a:defRPr/>
            </a:pPr>
            <a:r>
              <a:rPr lang="fr-FR" sz="700" smtClean="0">
                <a:solidFill>
                  <a:srgbClr val="969696"/>
                </a:solidFill>
                <a:cs typeface="+mn-cs"/>
              </a:rPr>
              <a:t>Document confidentiel </a:t>
            </a:r>
            <a:r>
              <a:rPr lang="fr-FR" sz="700" dirty="0">
                <a:solidFill>
                  <a:srgbClr val="969696"/>
                </a:solidFill>
                <a:cs typeface="+mn-cs"/>
              </a:rPr>
              <a:t>- ne pas diffuser </a:t>
            </a:r>
            <a:r>
              <a:rPr lang="fr-FR" sz="700">
                <a:solidFill>
                  <a:srgbClr val="969696"/>
                </a:solidFill>
                <a:cs typeface="+mn-cs"/>
              </a:rPr>
              <a:t>sans </a:t>
            </a:r>
            <a:r>
              <a:rPr lang="fr-FR" sz="700" smtClean="0">
                <a:solidFill>
                  <a:srgbClr val="969696"/>
                </a:solidFill>
                <a:cs typeface="+mn-cs"/>
              </a:rPr>
              <a:t>autorisation</a:t>
            </a:r>
            <a:endParaRPr lang="fr-FR" sz="700" dirty="0">
              <a:solidFill>
                <a:srgbClr val="969696"/>
              </a:solidFill>
              <a:cs typeface="+mn-cs"/>
            </a:endParaRPr>
          </a:p>
        </p:txBody>
      </p:sp>
      <p:pic>
        <p:nvPicPr>
          <p:cNvPr id="9" name="Picture 20"/>
          <p:cNvPicPr>
            <a:picLocks noChangeAspect="1" noChangeArrowheads="1"/>
          </p:cNvPicPr>
          <p:nvPr/>
        </p:nvPicPr>
        <p:blipFill>
          <a:blip r:embed="rId3" cstate="print"/>
          <a:srcRect/>
          <a:stretch>
            <a:fillRect/>
          </a:stretch>
        </p:blipFill>
        <p:spPr bwMode="auto">
          <a:xfrm>
            <a:off x="6516688" y="5299075"/>
            <a:ext cx="2152650" cy="801688"/>
          </a:xfrm>
          <a:prstGeom prst="rect">
            <a:avLst/>
          </a:prstGeom>
          <a:noFill/>
          <a:ln w="9525" algn="ctr">
            <a:noFill/>
            <a:miter lim="800000"/>
            <a:headEnd/>
            <a:tailEnd/>
          </a:ln>
        </p:spPr>
      </p:pic>
      <p:grpSp>
        <p:nvGrpSpPr>
          <p:cNvPr id="10" name="Group 65"/>
          <p:cNvGrpSpPr>
            <a:grpSpLocks/>
          </p:cNvGrpSpPr>
          <p:nvPr userDrawn="1"/>
        </p:nvGrpSpPr>
        <p:grpSpPr bwMode="auto">
          <a:xfrm>
            <a:off x="3048000" y="2276475"/>
            <a:ext cx="3035300" cy="1079500"/>
            <a:chOff x="1920" y="1434"/>
            <a:chExt cx="1912" cy="680"/>
          </a:xfrm>
        </p:grpSpPr>
        <p:sp>
          <p:nvSpPr>
            <p:cNvPr id="11" name="Rectangle 66"/>
            <p:cNvSpPr>
              <a:spLocks noChangeArrowheads="1"/>
            </p:cNvSpPr>
            <p:nvPr userDrawn="1"/>
          </p:nvSpPr>
          <p:spPr bwMode="auto">
            <a:xfrm>
              <a:off x="1923" y="1434"/>
              <a:ext cx="1909" cy="680"/>
            </a:xfrm>
            <a:prstGeom prst="rect">
              <a:avLst/>
            </a:prstGeom>
            <a:solidFill>
              <a:schemeClr val="bg1"/>
            </a:solidFill>
            <a:ln w="9525" algn="ctr">
              <a:noFill/>
              <a:miter lim="800000"/>
              <a:headEnd/>
              <a:tailEnd/>
            </a:ln>
            <a:effectLst/>
          </p:spPr>
          <p:txBody>
            <a:bodyPr wrap="none" anchor="ctr"/>
            <a:lstStyle/>
            <a:p>
              <a:pPr algn="ctr" eaLnBrk="0" hangingPunct="0">
                <a:defRPr/>
              </a:pPr>
              <a:endParaRPr lang="fr-FR">
                <a:cs typeface="+mn-cs"/>
              </a:endParaRPr>
            </a:p>
          </p:txBody>
        </p:sp>
        <p:pic>
          <p:nvPicPr>
            <p:cNvPr id="12" name="Picture 67" descr="IMAGINE-SuperSmall"/>
            <p:cNvPicPr>
              <a:picLocks noChangeAspect="1" noChangeArrowheads="1"/>
            </p:cNvPicPr>
            <p:nvPr userDrawn="1"/>
          </p:nvPicPr>
          <p:blipFill>
            <a:blip r:embed="rId4" cstate="print"/>
            <a:srcRect/>
            <a:stretch>
              <a:fillRect/>
            </a:stretch>
          </p:blipFill>
          <p:spPr bwMode="auto">
            <a:xfrm>
              <a:off x="1920" y="1560"/>
              <a:ext cx="1908" cy="540"/>
            </a:xfrm>
            <a:prstGeom prst="rect">
              <a:avLst/>
            </a:prstGeom>
            <a:solidFill>
              <a:schemeClr val="bg1"/>
            </a:solidFill>
            <a:ln w="9525">
              <a:noFill/>
              <a:miter lim="800000"/>
              <a:headEnd/>
              <a:tailEnd/>
            </a:ln>
          </p:spPr>
        </p:pic>
      </p:grpSp>
      <p:grpSp>
        <p:nvGrpSpPr>
          <p:cNvPr id="13" name="Group 57"/>
          <p:cNvGrpSpPr>
            <a:grpSpLocks/>
          </p:cNvGrpSpPr>
          <p:nvPr userDrawn="1"/>
        </p:nvGrpSpPr>
        <p:grpSpPr bwMode="auto">
          <a:xfrm>
            <a:off x="-60325" y="0"/>
            <a:ext cx="9324975" cy="6958013"/>
            <a:chOff x="-38" y="0"/>
            <a:chExt cx="5874" cy="4383"/>
          </a:xfrm>
        </p:grpSpPr>
        <p:sp>
          <p:nvSpPr>
            <p:cNvPr id="14" name="Line 58"/>
            <p:cNvSpPr>
              <a:spLocks noChangeShapeType="1"/>
            </p:cNvSpPr>
            <p:nvPr userDrawn="1"/>
          </p:nvSpPr>
          <p:spPr bwMode="auto">
            <a:xfrm>
              <a:off x="3833" y="1434"/>
              <a:ext cx="0" cy="2949"/>
            </a:xfrm>
            <a:prstGeom prst="line">
              <a:avLst/>
            </a:prstGeom>
            <a:noFill/>
            <a:ln w="28575">
              <a:solidFill>
                <a:srgbClr val="99CC00"/>
              </a:solidFill>
              <a:round/>
              <a:headEnd/>
              <a:tailEnd/>
            </a:ln>
            <a:effectLst/>
          </p:spPr>
          <p:txBody>
            <a:bodyPr anchor="ctr"/>
            <a:lstStyle/>
            <a:p>
              <a:pPr algn="ctr" eaLnBrk="0" hangingPunct="0">
                <a:defRPr/>
              </a:pPr>
              <a:endParaRPr lang="fr-FR">
                <a:cs typeface="+mn-cs"/>
              </a:endParaRPr>
            </a:p>
          </p:txBody>
        </p:sp>
        <p:sp>
          <p:nvSpPr>
            <p:cNvPr id="15" name="Line 59"/>
            <p:cNvSpPr>
              <a:spLocks noChangeShapeType="1"/>
            </p:cNvSpPr>
            <p:nvPr userDrawn="1"/>
          </p:nvSpPr>
          <p:spPr bwMode="auto">
            <a:xfrm>
              <a:off x="-38" y="1434"/>
              <a:ext cx="5874" cy="0"/>
            </a:xfrm>
            <a:prstGeom prst="line">
              <a:avLst/>
            </a:prstGeom>
            <a:noFill/>
            <a:ln w="28575">
              <a:solidFill>
                <a:srgbClr val="99CC00"/>
              </a:solidFill>
              <a:round/>
              <a:headEnd/>
              <a:tailEnd/>
            </a:ln>
            <a:effectLst/>
          </p:spPr>
          <p:txBody>
            <a:bodyPr anchor="ctr"/>
            <a:lstStyle/>
            <a:p>
              <a:pPr algn="ctr" eaLnBrk="0" hangingPunct="0">
                <a:defRPr/>
              </a:pPr>
              <a:endParaRPr lang="fr-FR">
                <a:cs typeface="+mn-cs"/>
              </a:endParaRPr>
            </a:p>
          </p:txBody>
        </p:sp>
        <p:sp>
          <p:nvSpPr>
            <p:cNvPr id="16" name="Line 60"/>
            <p:cNvSpPr>
              <a:spLocks noChangeShapeType="1"/>
            </p:cNvSpPr>
            <p:nvPr userDrawn="1"/>
          </p:nvSpPr>
          <p:spPr bwMode="auto">
            <a:xfrm>
              <a:off x="1927" y="2111"/>
              <a:ext cx="3908" cy="0"/>
            </a:xfrm>
            <a:prstGeom prst="line">
              <a:avLst/>
            </a:prstGeom>
            <a:noFill/>
            <a:ln w="28575">
              <a:solidFill>
                <a:srgbClr val="99CC00"/>
              </a:solidFill>
              <a:round/>
              <a:headEnd/>
              <a:tailEnd/>
            </a:ln>
            <a:effectLst/>
          </p:spPr>
          <p:txBody>
            <a:bodyPr anchor="ctr"/>
            <a:lstStyle/>
            <a:p>
              <a:pPr algn="ctr" eaLnBrk="0" hangingPunct="0">
                <a:defRPr/>
              </a:pPr>
              <a:endParaRPr lang="fr-FR">
                <a:cs typeface="+mn-cs"/>
              </a:endParaRPr>
            </a:p>
          </p:txBody>
        </p:sp>
        <p:sp>
          <p:nvSpPr>
            <p:cNvPr id="17" name="Line 61"/>
            <p:cNvSpPr>
              <a:spLocks noChangeShapeType="1"/>
            </p:cNvSpPr>
            <p:nvPr userDrawn="1"/>
          </p:nvSpPr>
          <p:spPr bwMode="auto">
            <a:xfrm>
              <a:off x="-38" y="2846"/>
              <a:ext cx="5874" cy="0"/>
            </a:xfrm>
            <a:prstGeom prst="line">
              <a:avLst/>
            </a:prstGeom>
            <a:noFill/>
            <a:ln w="28575">
              <a:solidFill>
                <a:srgbClr val="99CC00"/>
              </a:solidFill>
              <a:round/>
              <a:headEnd/>
              <a:tailEnd/>
            </a:ln>
            <a:effectLst/>
          </p:spPr>
          <p:txBody>
            <a:bodyPr anchor="ctr"/>
            <a:lstStyle/>
            <a:p>
              <a:pPr algn="ctr" eaLnBrk="0" hangingPunct="0">
                <a:defRPr/>
              </a:pPr>
              <a:endParaRPr lang="fr-FR">
                <a:cs typeface="+mn-cs"/>
              </a:endParaRPr>
            </a:p>
          </p:txBody>
        </p:sp>
        <p:sp>
          <p:nvSpPr>
            <p:cNvPr id="18" name="Line 62"/>
            <p:cNvSpPr>
              <a:spLocks noChangeShapeType="1"/>
            </p:cNvSpPr>
            <p:nvPr userDrawn="1"/>
          </p:nvSpPr>
          <p:spPr bwMode="auto">
            <a:xfrm>
              <a:off x="1921" y="1434"/>
              <a:ext cx="0" cy="1406"/>
            </a:xfrm>
            <a:prstGeom prst="line">
              <a:avLst/>
            </a:prstGeom>
            <a:noFill/>
            <a:ln w="28575">
              <a:solidFill>
                <a:srgbClr val="99CC00"/>
              </a:solidFill>
              <a:round/>
              <a:headEnd/>
              <a:tailEnd/>
            </a:ln>
            <a:effectLst/>
          </p:spPr>
          <p:txBody>
            <a:bodyPr anchor="ctr"/>
            <a:lstStyle/>
            <a:p>
              <a:pPr algn="ctr" eaLnBrk="0" hangingPunct="0">
                <a:defRPr/>
              </a:pPr>
              <a:endParaRPr lang="fr-FR">
                <a:cs typeface="+mn-cs"/>
              </a:endParaRPr>
            </a:p>
          </p:txBody>
        </p:sp>
        <p:sp>
          <p:nvSpPr>
            <p:cNvPr id="19" name="Rectangle 63"/>
            <p:cNvSpPr>
              <a:spLocks noChangeArrowheads="1"/>
            </p:cNvSpPr>
            <p:nvPr userDrawn="1"/>
          </p:nvSpPr>
          <p:spPr bwMode="auto">
            <a:xfrm>
              <a:off x="0" y="0"/>
              <a:ext cx="5760" cy="4320"/>
            </a:xfrm>
            <a:prstGeom prst="rect">
              <a:avLst/>
            </a:prstGeom>
            <a:noFill/>
            <a:ln w="28575" algn="ctr">
              <a:solidFill>
                <a:srgbClr val="99CC00"/>
              </a:solidFill>
              <a:miter lim="800000"/>
              <a:headEnd/>
              <a:tailEnd/>
            </a:ln>
            <a:effectLst/>
          </p:spPr>
          <p:txBody>
            <a:bodyPr wrap="none" anchor="ctr"/>
            <a:lstStyle/>
            <a:p>
              <a:pPr algn="ctr" eaLnBrk="0" hangingPunct="0">
                <a:defRPr/>
              </a:pPr>
              <a:endParaRPr lang="fr-FR">
                <a:cs typeface="+mn-cs"/>
              </a:endParaRPr>
            </a:p>
          </p:txBody>
        </p:sp>
      </p:grpSp>
      <p:sp>
        <p:nvSpPr>
          <p:cNvPr id="238597" name="Rectangle 5"/>
          <p:cNvSpPr>
            <a:spLocks noGrp="1" noChangeArrowheads="1"/>
          </p:cNvSpPr>
          <p:nvPr>
            <p:ph type="ctrTitle" hasCustomPrompt="1"/>
          </p:nvPr>
        </p:nvSpPr>
        <p:spPr>
          <a:xfrm>
            <a:off x="539750" y="1125538"/>
            <a:ext cx="8501063" cy="1079500"/>
          </a:xfrm>
        </p:spPr>
        <p:txBody>
          <a:bodyPr anchor="t"/>
          <a:lstStyle>
            <a:lvl1pPr algn="ctr">
              <a:defRPr sz="3200" b="0" baseline="0">
                <a:solidFill>
                  <a:srgbClr val="FFFFFF"/>
                </a:solidFill>
                <a:latin typeface="Times New Roman" pitchFamily="18" charset="0"/>
              </a:defRPr>
            </a:lvl1pPr>
          </a:lstStyle>
          <a:p>
            <a:r>
              <a:rPr lang="fr-FR" dirty="0" smtClean="0"/>
              <a:t>FORMATION KWISATZ</a:t>
            </a:r>
            <a:endParaRPr lang="fr-FR" dirty="0"/>
          </a:p>
        </p:txBody>
      </p:sp>
      <p:sp>
        <p:nvSpPr>
          <p:cNvPr id="238616" name="Rectangle 24"/>
          <p:cNvSpPr>
            <a:spLocks noGrp="1" noChangeArrowheads="1"/>
          </p:cNvSpPr>
          <p:nvPr>
            <p:ph type="subTitle" idx="1" hasCustomPrompt="1"/>
          </p:nvPr>
        </p:nvSpPr>
        <p:spPr>
          <a:xfrm>
            <a:off x="3059113" y="3357563"/>
            <a:ext cx="6084887" cy="1150937"/>
          </a:xfrm>
          <a:solidFill>
            <a:schemeClr val="bg1"/>
          </a:solidFill>
        </p:spPr>
        <p:txBody>
          <a:bodyPr/>
          <a:lstStyle>
            <a:lvl1pPr marL="88900" indent="0" algn="ctr">
              <a:buFont typeface="Wingdings" pitchFamily="2" charset="2"/>
              <a:buNone/>
              <a:defRPr sz="2000" b="1" i="0" baseline="0">
                <a:solidFill>
                  <a:srgbClr val="003366"/>
                </a:solidFill>
                <a:latin typeface="Times New Roman" pitchFamily="18" charset="0"/>
              </a:defRPr>
            </a:lvl1pPr>
          </a:lstStyle>
          <a:p>
            <a:r>
              <a:rPr lang="fr-FR" dirty="0" smtClean="0"/>
              <a:t>SESSION DE FORMATION </a:t>
            </a:r>
          </a:p>
          <a:p>
            <a:r>
              <a:rPr lang="fr-FR" dirty="0" smtClean="0"/>
              <a:t>DU </a:t>
            </a:r>
          </a:p>
          <a:p>
            <a:r>
              <a:rPr lang="fr-FR" dirty="0" smtClean="0"/>
              <a:t>12 OCTOBRE 2012</a:t>
            </a:r>
            <a:endParaRPr lang="fr-FR" dirty="0"/>
          </a:p>
        </p:txBody>
      </p:sp>
      <p:sp>
        <p:nvSpPr>
          <p:cNvPr id="21" name="Espace réservé pour une image  20"/>
          <p:cNvSpPr>
            <a:spLocks noGrp="1"/>
          </p:cNvSpPr>
          <p:nvPr>
            <p:ph type="pic" sz="quarter" idx="10"/>
          </p:nvPr>
        </p:nvSpPr>
        <p:spPr>
          <a:xfrm>
            <a:off x="8669338" y="6615113"/>
            <a:ext cx="371475" cy="242887"/>
          </a:xfrm>
        </p:spPr>
        <p:txBody>
          <a:bodyPr/>
          <a:lstStyle/>
          <a:p>
            <a:r>
              <a:rPr lang="fr-FR" dirty="0" smtClean="0"/>
              <a:t>Cliquez sur </a:t>
            </a:r>
            <a:r>
              <a:rPr lang="fr-FR" smtClean="0"/>
              <a:t>l'icône pour ajouter </a:t>
            </a:r>
            <a:r>
              <a:rPr lang="fr-FR" dirty="0" smtClean="0"/>
              <a:t>une image</a:t>
            </a:r>
            <a:endParaRPr lang="fr-FR" dirty="0"/>
          </a:p>
        </p:txBody>
      </p:sp>
      <p:pic>
        <p:nvPicPr>
          <p:cNvPr id="22" name="Image 21" descr="itsol.jpg"/>
          <p:cNvPicPr>
            <a:picLocks noChangeAspect="1"/>
          </p:cNvPicPr>
          <p:nvPr userDrawn="1"/>
        </p:nvPicPr>
        <p:blipFill>
          <a:blip r:embed="rId5" cstate="print"/>
          <a:stretch>
            <a:fillRect/>
          </a:stretch>
        </p:blipFill>
        <p:spPr>
          <a:xfrm>
            <a:off x="8698635" y="6597352"/>
            <a:ext cx="409869" cy="24360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contenu 7"/>
          <p:cNvSpPr>
            <a:spLocks noGrp="1"/>
          </p:cNvSpPr>
          <p:nvPr>
            <p:ph sz="quarter" idx="10" hasCustomPrompt="1"/>
          </p:nvPr>
        </p:nvSpPr>
        <p:spPr>
          <a:xfrm>
            <a:off x="0" y="908720"/>
            <a:ext cx="5652120" cy="5615682"/>
          </a:xfrm>
        </p:spPr>
        <p:txBody>
          <a:bodyPr/>
          <a:lstStyle>
            <a:lvl1pPr>
              <a:buNone/>
              <a:defRPr sz="2000" baseline="0"/>
            </a:lvl1pPr>
            <a:lvl2pPr algn="l">
              <a:buFontTx/>
              <a:buNone/>
              <a:defRPr>
                <a:latin typeface="+mj-lt"/>
              </a:defRPr>
            </a:lvl2pPr>
            <a:lvl3pPr marL="1323975" marR="0" indent="-228600" algn="l" defTabSz="914400" rtl="0" eaLnBrk="0" fontAlgn="base" latinLnBrk="0" hangingPunct="0">
              <a:lnSpc>
                <a:spcPct val="100000"/>
              </a:lnSpc>
              <a:spcBef>
                <a:spcPct val="20000"/>
              </a:spcBef>
              <a:spcAft>
                <a:spcPct val="0"/>
              </a:spcAft>
              <a:buClrTx/>
              <a:buSzTx/>
              <a:buFontTx/>
              <a:buNone/>
              <a:tabLst/>
              <a:defRPr>
                <a:latin typeface="+mj-lt"/>
              </a:defRPr>
            </a:lvl3pPr>
            <a:lvl4pPr algn="l">
              <a:buFontTx/>
              <a:buNone/>
              <a:defRPr>
                <a:latin typeface="+mj-lt"/>
              </a:defRPr>
            </a:lvl4pPr>
            <a:lvl5pPr algn="l">
              <a:buFontTx/>
              <a:buNone/>
              <a:defRPr lang="fr-FR" sz="1000" dirty="0" smtClean="0">
                <a:solidFill>
                  <a:schemeClr val="tx1"/>
                </a:solidFill>
                <a:latin typeface="+mj-lt"/>
              </a:defRPr>
            </a:lvl5pPr>
          </a:lstStyle>
          <a:p>
            <a:pPr eaLnBrk="1" hangingPunct="1">
              <a:tabLst>
                <a:tab pos="8699500" algn="r"/>
              </a:tabLst>
            </a:pPr>
            <a:r>
              <a:rPr lang="fr-FR" sz="1800" dirty="0" smtClean="0"/>
              <a:t>Le Logiciel	p.03</a:t>
            </a:r>
          </a:p>
          <a:p>
            <a:pPr eaLnBrk="1" hangingPunct="1">
              <a:tabLst>
                <a:tab pos="8699500" algn="r"/>
              </a:tabLst>
            </a:pPr>
            <a:endParaRPr lang="fr-FR" sz="1800" dirty="0" smtClean="0"/>
          </a:p>
          <a:p>
            <a:pPr eaLnBrk="1" hangingPunct="1">
              <a:tabLst>
                <a:tab pos="8699500" algn="r"/>
              </a:tabLst>
            </a:pPr>
            <a:r>
              <a:rPr lang="fr-FR" sz="1800" dirty="0" smtClean="0"/>
              <a:t>Module 1	p.04</a:t>
            </a:r>
          </a:p>
          <a:p>
            <a:pPr eaLnBrk="1" hangingPunct="1">
              <a:tabLst>
                <a:tab pos="8699500" algn="r"/>
              </a:tabLst>
            </a:pPr>
            <a:r>
              <a:rPr lang="fr-FR" sz="1800" dirty="0" smtClean="0"/>
              <a:t>De la création du  Bon de Réception Achat à la Facturation </a:t>
            </a:r>
          </a:p>
          <a:p>
            <a:pPr eaLnBrk="1" hangingPunct="1">
              <a:tabLst>
                <a:tab pos="8699500" algn="r"/>
              </a:tabLst>
            </a:pPr>
            <a:endParaRPr lang="fr-FR" sz="1800" dirty="0" smtClean="0"/>
          </a:p>
          <a:p>
            <a:pPr eaLnBrk="1" hangingPunct="1">
              <a:tabLst>
                <a:tab pos="8699500" algn="r"/>
              </a:tabLst>
            </a:pPr>
            <a:r>
              <a:rPr lang="fr-FR" sz="1800" dirty="0" smtClean="0"/>
              <a:t>Module 2	 p.05</a:t>
            </a:r>
          </a:p>
          <a:p>
            <a:pPr eaLnBrk="1" hangingPunct="1">
              <a:tabLst>
                <a:tab pos="8699500" algn="r"/>
              </a:tabLst>
            </a:pPr>
            <a:r>
              <a:rPr lang="fr-FR" sz="1800" dirty="0" smtClean="0"/>
              <a:t>Vente</a:t>
            </a:r>
          </a:p>
          <a:p>
            <a:pPr eaLnBrk="1" hangingPunct="1">
              <a:tabLst>
                <a:tab pos="8699500" algn="r"/>
              </a:tabLst>
            </a:pPr>
            <a:r>
              <a:rPr lang="fr-FR" sz="1800" dirty="0" smtClean="0"/>
              <a:t>Inventaire</a:t>
            </a:r>
          </a:p>
          <a:p>
            <a:pPr eaLnBrk="1" hangingPunct="1">
              <a:tabLst>
                <a:tab pos="8699500" algn="r"/>
              </a:tabLst>
            </a:pPr>
            <a:r>
              <a:rPr lang="fr-FR" sz="1800" dirty="0" smtClean="0"/>
              <a:t>Rapport de gestion(statistique in de journée)</a:t>
            </a:r>
          </a:p>
          <a:p>
            <a:pPr eaLnBrk="1" hangingPunct="1">
              <a:tabLst>
                <a:tab pos="8699500" algn="r"/>
              </a:tabLst>
            </a:pPr>
            <a:r>
              <a:rPr lang="fr-FR" sz="1800" dirty="0" smtClean="0"/>
              <a:t>Gestion des démarques connu	</a:t>
            </a:r>
          </a:p>
          <a:p>
            <a:pPr eaLnBrk="1" hangingPunct="1">
              <a:tabLst>
                <a:tab pos="8699500" algn="r"/>
              </a:tabLst>
            </a:pPr>
            <a:endParaRPr lang="fr-FR" sz="1800" dirty="0" smtClean="0"/>
          </a:p>
          <a:p>
            <a:pPr eaLnBrk="1" hangingPunct="1">
              <a:tabLst>
                <a:tab pos="8699500" algn="r"/>
              </a:tabLst>
            </a:pPr>
            <a:r>
              <a:rPr lang="fr-FR" sz="1800" dirty="0" smtClean="0"/>
              <a:t>Module 3	p.06</a:t>
            </a:r>
          </a:p>
          <a:p>
            <a:pPr eaLnBrk="1" hangingPunct="1">
              <a:tabLst>
                <a:tab pos="8699500" algn="r"/>
              </a:tabLst>
            </a:pPr>
            <a:r>
              <a:rPr lang="fr-FR" sz="1800" dirty="0" smtClean="0"/>
              <a:t>Gestion des carburants </a:t>
            </a:r>
          </a:p>
          <a:p>
            <a:pPr eaLnBrk="1" hangingPunct="1">
              <a:tabLst>
                <a:tab pos="8699500" algn="r"/>
              </a:tabLst>
            </a:pPr>
            <a:endParaRPr lang="fr-FR" sz="1800" dirty="0" smtClean="0"/>
          </a:p>
          <a:p>
            <a:pPr eaLnBrk="1" hangingPunct="1">
              <a:tabLst>
                <a:tab pos="8699500" algn="r"/>
              </a:tabLst>
            </a:pPr>
            <a:r>
              <a:rPr lang="fr-FR" sz="1800" dirty="0" smtClean="0"/>
              <a:t>Module 4	p.07</a:t>
            </a:r>
          </a:p>
          <a:p>
            <a:pPr eaLnBrk="1" hangingPunct="1">
              <a:tabLst>
                <a:tab pos="8699500" algn="r"/>
              </a:tabLst>
            </a:pPr>
            <a:r>
              <a:rPr lang="fr-FR" sz="1800" dirty="0" smtClean="0"/>
              <a:t>Gestion des dépenses</a:t>
            </a:r>
          </a:p>
          <a:p>
            <a:pPr eaLnBrk="1" hangingPunct="1">
              <a:tabLst>
                <a:tab pos="8699500" algn="r"/>
              </a:tabLst>
            </a:pPr>
            <a:endParaRPr lang="fr-FR" sz="1800" dirty="0" smtClean="0"/>
          </a:p>
          <a:p>
            <a:pPr eaLnBrk="1" hangingPunct="1">
              <a:tabLst>
                <a:tab pos="8699500" algn="r"/>
              </a:tabLst>
            </a:pPr>
            <a:endParaRPr lang="fr-FR" sz="1800" dirty="0" smtClean="0"/>
          </a:p>
        </p:txBody>
      </p:sp>
      <p:sp>
        <p:nvSpPr>
          <p:cNvPr id="11" name="Espace réservé du contenu 10"/>
          <p:cNvSpPr>
            <a:spLocks noGrp="1"/>
          </p:cNvSpPr>
          <p:nvPr>
            <p:ph sz="quarter" idx="11"/>
          </p:nvPr>
        </p:nvSpPr>
        <p:spPr>
          <a:xfrm>
            <a:off x="5796136" y="1125538"/>
            <a:ext cx="3347864" cy="402818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2" name="Picture 8"/>
          <p:cNvPicPr>
            <a:picLocks noChangeAspect="1" noChangeArrowheads="1"/>
          </p:cNvPicPr>
          <p:nvPr userDrawn="1"/>
        </p:nvPicPr>
        <p:blipFill>
          <a:blip r:embed="rId2" cstate="print"/>
          <a:srcRect t="1660" r="14964" b="5785"/>
          <a:stretch>
            <a:fillRect/>
          </a:stretch>
        </p:blipFill>
        <p:spPr bwMode="auto">
          <a:xfrm>
            <a:off x="5724128" y="836712"/>
            <a:ext cx="3419872" cy="5688632"/>
          </a:xfrm>
          <a:prstGeom prst="rect">
            <a:avLst/>
          </a:prstGeom>
          <a:noFill/>
          <a:ln w="9525">
            <a:noFill/>
            <a:miter lim="800000"/>
            <a:headEnd/>
            <a:tailEnd/>
          </a:ln>
        </p:spPr>
      </p:pic>
      <p:sp>
        <p:nvSpPr>
          <p:cNvPr id="15" name="Titre 14"/>
          <p:cNvSpPr>
            <a:spLocks noGrp="1"/>
          </p:cNvSpPr>
          <p:nvPr>
            <p:ph type="title"/>
          </p:nvPr>
        </p:nvSpPr>
        <p:spPr/>
        <p:txBody>
          <a:bodyPr/>
          <a:lstStyle/>
          <a:p>
            <a:r>
              <a:rPr lang="fr-FR" smtClean="0"/>
              <a:t>Cliquez pour modifier le style du titre</a:t>
            </a:r>
            <a:endParaRPr lang="fr-FR"/>
          </a:p>
        </p:txBody>
      </p:sp>
      <p:sp>
        <p:nvSpPr>
          <p:cNvPr id="7" name="Espace réservé pour une image  6"/>
          <p:cNvSpPr>
            <a:spLocks noGrp="1"/>
          </p:cNvSpPr>
          <p:nvPr>
            <p:ph type="pic" sz="quarter" idx="12"/>
          </p:nvPr>
        </p:nvSpPr>
        <p:spPr>
          <a:xfrm>
            <a:off x="8535490" y="6525344"/>
            <a:ext cx="573014" cy="333375"/>
          </a:xfrm>
        </p:spPr>
        <p:txBody>
          <a:bodyPr/>
          <a:lstStyle/>
          <a:p>
            <a:r>
              <a:rPr lang="fr-FR" dirty="0" smtClean="0"/>
              <a:t>Cliquez sur </a:t>
            </a:r>
            <a:r>
              <a:rPr lang="fr-FR" smtClean="0"/>
              <a:t>l'icône pour ajouter </a:t>
            </a:r>
            <a:r>
              <a:rPr lang="fr-FR" dirty="0" smtClean="0"/>
              <a:t>une image</a:t>
            </a:r>
            <a:endParaRPr lang="fr-FR" dirty="0"/>
          </a:p>
        </p:txBody>
      </p:sp>
      <p:pic>
        <p:nvPicPr>
          <p:cNvPr id="9" name="Image 8" descr="itsol.jpg"/>
          <p:cNvPicPr>
            <a:picLocks noChangeAspect="1"/>
          </p:cNvPicPr>
          <p:nvPr userDrawn="1"/>
        </p:nvPicPr>
        <p:blipFill>
          <a:blip r:embed="rId3" cstate="print"/>
          <a:stretch>
            <a:fillRect/>
          </a:stretch>
        </p:blipFill>
        <p:spPr>
          <a:xfrm>
            <a:off x="8535490" y="6549727"/>
            <a:ext cx="519881" cy="3089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8460432" y="6525344"/>
            <a:ext cx="683568" cy="332656"/>
          </a:xfrm>
        </p:spPr>
        <p:txBody>
          <a:bodyPr/>
          <a:lstStyle/>
          <a:p>
            <a:r>
              <a:rPr lang="fr-FR" dirty="0" smtClean="0"/>
              <a:t>Cliquez sur </a:t>
            </a:r>
            <a:r>
              <a:rPr lang="fr-FR" smtClean="0"/>
              <a:t>l'icône pour ajouter </a:t>
            </a:r>
            <a:r>
              <a:rPr lang="fr-FR" dirty="0" smtClean="0"/>
              <a:t>une image</a:t>
            </a:r>
            <a:endParaRPr lang="fr-FR" dirty="0"/>
          </a:p>
        </p:txBody>
      </p:sp>
      <p:pic>
        <p:nvPicPr>
          <p:cNvPr id="4" name="Image 3" descr="itsol.jpg"/>
          <p:cNvPicPr>
            <a:picLocks noChangeAspect="1"/>
          </p:cNvPicPr>
          <p:nvPr userDrawn="1"/>
        </p:nvPicPr>
        <p:blipFill>
          <a:blip r:embed="rId2" cstate="print"/>
          <a:stretch>
            <a:fillRect/>
          </a:stretch>
        </p:blipFill>
        <p:spPr>
          <a:xfrm>
            <a:off x="8460432" y="6525344"/>
            <a:ext cx="519881" cy="3089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Cliquez pour modifier le style du titre</a:t>
            </a:r>
            <a:endParaRPr lang="fr-FR"/>
          </a:p>
        </p:txBody>
      </p:sp>
      <p:sp>
        <p:nvSpPr>
          <p:cNvPr id="7" name="Espace réservé pour une image  6"/>
          <p:cNvSpPr>
            <a:spLocks noGrp="1"/>
          </p:cNvSpPr>
          <p:nvPr>
            <p:ph type="pic" sz="quarter" idx="10"/>
          </p:nvPr>
        </p:nvSpPr>
        <p:spPr>
          <a:xfrm>
            <a:off x="8532813" y="6597650"/>
            <a:ext cx="611187" cy="260350"/>
          </a:xfrm>
        </p:spPr>
        <p:txBody>
          <a:bodyPr/>
          <a:lstStyle/>
          <a:p>
            <a:r>
              <a:rPr lang="fr-FR" dirty="0" smtClean="0"/>
              <a:t>Cliquez sur </a:t>
            </a:r>
            <a:r>
              <a:rPr lang="fr-FR" smtClean="0"/>
              <a:t>l'icône pour ajouter </a:t>
            </a:r>
            <a:r>
              <a:rPr lang="fr-FR" dirty="0" smtClean="0"/>
              <a:t>une image</a:t>
            </a:r>
            <a:endParaRPr lang="fr-FR" dirty="0"/>
          </a:p>
        </p:txBody>
      </p:sp>
      <p:pic>
        <p:nvPicPr>
          <p:cNvPr id="9" name="Image 8" descr="itsol.jpg"/>
          <p:cNvPicPr>
            <a:picLocks noChangeAspect="1"/>
          </p:cNvPicPr>
          <p:nvPr userDrawn="1"/>
        </p:nvPicPr>
        <p:blipFill>
          <a:blip r:embed="rId2" cstate="print"/>
          <a:stretch>
            <a:fillRect/>
          </a:stretch>
        </p:blipFill>
        <p:spPr>
          <a:xfrm>
            <a:off x="8604448" y="6525344"/>
            <a:ext cx="519881" cy="3089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44450" y="966788"/>
            <a:ext cx="8920163" cy="56308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7" name="Rectangle 81"/>
          <p:cNvSpPr>
            <a:spLocks noGrp="1" noChangeArrowheads="1"/>
          </p:cNvSpPr>
          <p:nvPr>
            <p:ph type="title"/>
          </p:nvPr>
        </p:nvSpPr>
        <p:spPr bwMode="auto">
          <a:xfrm>
            <a:off x="433388" y="0"/>
            <a:ext cx="8528050" cy="892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55381" name="Line 85"/>
          <p:cNvSpPr>
            <a:spLocks noChangeShapeType="1"/>
          </p:cNvSpPr>
          <p:nvPr/>
        </p:nvSpPr>
        <p:spPr bwMode="auto">
          <a:xfrm>
            <a:off x="539750" y="898525"/>
            <a:ext cx="8424863" cy="0"/>
          </a:xfrm>
          <a:prstGeom prst="line">
            <a:avLst/>
          </a:prstGeom>
          <a:noFill/>
          <a:ln w="9525">
            <a:solidFill>
              <a:srgbClr val="C0C0C0"/>
            </a:solidFill>
            <a:prstDash val="sysDot"/>
            <a:round/>
            <a:headEnd/>
            <a:tailEnd/>
          </a:ln>
          <a:effectLst/>
        </p:spPr>
        <p:txBody>
          <a:bodyPr anchor="ctr"/>
          <a:lstStyle/>
          <a:p>
            <a:pPr algn="ctr" eaLnBrk="0" hangingPunct="0">
              <a:defRPr/>
            </a:pPr>
            <a:endParaRPr lang="fr-FR">
              <a:cs typeface="+mn-cs"/>
            </a:endParaRPr>
          </a:p>
        </p:txBody>
      </p:sp>
      <p:sp>
        <p:nvSpPr>
          <p:cNvPr id="55412" name="Text Box 116"/>
          <p:cNvSpPr txBox="1">
            <a:spLocks noChangeArrowheads="1"/>
          </p:cNvSpPr>
          <p:nvPr/>
        </p:nvSpPr>
        <p:spPr bwMode="auto">
          <a:xfrm>
            <a:off x="7596188" y="6543675"/>
            <a:ext cx="920750" cy="366713"/>
          </a:xfrm>
          <a:prstGeom prst="rect">
            <a:avLst/>
          </a:prstGeom>
          <a:noFill/>
          <a:ln w="9525" algn="ctr">
            <a:noFill/>
            <a:miter lim="800000"/>
            <a:headEnd/>
            <a:tailEnd/>
          </a:ln>
          <a:effectLst/>
        </p:spPr>
        <p:txBody>
          <a:bodyPr>
            <a:spAutoFit/>
          </a:bodyPr>
          <a:lstStyle/>
          <a:p>
            <a:pPr marL="177800" indent="-177800" algn="r" eaLnBrk="0" hangingPunct="0">
              <a:defRPr/>
            </a:pPr>
            <a:fld id="{299A1404-7A70-4668-A09D-EE3AC2B289C1}" type="slidenum">
              <a:rPr lang="fr-FR" sz="1800">
                <a:solidFill>
                  <a:schemeClr val="folHlink"/>
                </a:solidFill>
                <a:latin typeface="Times New Roman" pitchFamily="18" charset="0"/>
                <a:cs typeface="+mn-cs"/>
              </a:rPr>
              <a:pPr marL="177800" indent="-177800" algn="r" eaLnBrk="0" hangingPunct="0">
                <a:defRPr/>
              </a:pPr>
              <a:t>‹N°›</a:t>
            </a:fld>
            <a:r>
              <a:rPr lang="fr-FR" sz="800" b="1">
                <a:solidFill>
                  <a:schemeClr val="folHlink"/>
                </a:solidFill>
                <a:latin typeface="Times New Roman" pitchFamily="18" charset="0"/>
                <a:cs typeface="+mn-cs"/>
              </a:rPr>
              <a:t> </a:t>
            </a:r>
          </a:p>
        </p:txBody>
      </p:sp>
      <p:pic>
        <p:nvPicPr>
          <p:cNvPr id="1030" name="Picture 117"/>
          <p:cNvPicPr>
            <a:picLocks noChangeAspect="1" noChangeArrowheads="1"/>
          </p:cNvPicPr>
          <p:nvPr/>
        </p:nvPicPr>
        <p:blipFill>
          <a:blip r:embed="rId7" cstate="print"/>
          <a:srcRect/>
          <a:stretch>
            <a:fillRect/>
          </a:stretch>
        </p:blipFill>
        <p:spPr bwMode="auto">
          <a:xfrm>
            <a:off x="8623300" y="6634163"/>
            <a:ext cx="376238" cy="212725"/>
          </a:xfrm>
          <a:prstGeom prst="rect">
            <a:avLst/>
          </a:prstGeom>
          <a:noFill/>
          <a:ln w="9525" algn="ctr">
            <a:noFill/>
            <a:miter lim="800000"/>
            <a:headEnd/>
            <a:tailEnd/>
          </a:ln>
        </p:spPr>
      </p:pic>
      <p:sp>
        <p:nvSpPr>
          <p:cNvPr id="55415" name="Rectangle 119"/>
          <p:cNvSpPr>
            <a:spLocks noChangeArrowheads="1"/>
          </p:cNvSpPr>
          <p:nvPr/>
        </p:nvSpPr>
        <p:spPr bwMode="auto">
          <a:xfrm>
            <a:off x="136525" y="0"/>
            <a:ext cx="268288" cy="900113"/>
          </a:xfrm>
          <a:prstGeom prst="rect">
            <a:avLst/>
          </a:prstGeom>
          <a:solidFill>
            <a:srgbClr val="99CC00"/>
          </a:solidFill>
          <a:ln w="9525" algn="ctr">
            <a:noFill/>
            <a:miter lim="800000"/>
            <a:headEnd/>
            <a:tailEnd/>
          </a:ln>
          <a:effectLst/>
        </p:spPr>
        <p:txBody>
          <a:bodyPr wrap="none" anchor="ctr"/>
          <a:lstStyle/>
          <a:p>
            <a:pPr algn="ctr" eaLnBrk="0" hangingPunct="0">
              <a:defRPr/>
            </a:pPr>
            <a:endParaRPr lang="fr-FR">
              <a:cs typeface="+mn-cs"/>
            </a:endParaRPr>
          </a:p>
        </p:txBody>
      </p:sp>
      <p:sp>
        <p:nvSpPr>
          <p:cNvPr id="55419" name="Rectangle 123"/>
          <p:cNvSpPr>
            <a:spLocks noChangeArrowheads="1"/>
          </p:cNvSpPr>
          <p:nvPr/>
        </p:nvSpPr>
        <p:spPr bwMode="auto">
          <a:xfrm>
            <a:off x="136525" y="6597650"/>
            <a:ext cx="268288" cy="258763"/>
          </a:xfrm>
          <a:prstGeom prst="rect">
            <a:avLst/>
          </a:prstGeom>
          <a:solidFill>
            <a:srgbClr val="99CC00"/>
          </a:solidFill>
          <a:ln w="9525" algn="ctr">
            <a:noFill/>
            <a:miter lim="800000"/>
            <a:headEnd/>
            <a:tailEnd/>
          </a:ln>
          <a:effectLst/>
        </p:spPr>
        <p:txBody>
          <a:bodyPr wrap="none" anchor="ctr"/>
          <a:lstStyle/>
          <a:p>
            <a:pPr algn="ctr" eaLnBrk="0" hangingPunct="0">
              <a:defRPr/>
            </a:pPr>
            <a:endParaRPr lang="fr-FR">
              <a:cs typeface="+mn-cs"/>
            </a:endParaRPr>
          </a:p>
        </p:txBody>
      </p:sp>
      <p:sp>
        <p:nvSpPr>
          <p:cNvPr id="55420" name="Rectangle 124"/>
          <p:cNvSpPr>
            <a:spLocks noChangeArrowheads="1"/>
          </p:cNvSpPr>
          <p:nvPr/>
        </p:nvSpPr>
        <p:spPr bwMode="auto">
          <a:xfrm>
            <a:off x="439738" y="6669088"/>
            <a:ext cx="2484437" cy="214312"/>
          </a:xfrm>
          <a:prstGeom prst="rect">
            <a:avLst/>
          </a:prstGeom>
          <a:noFill/>
          <a:ln w="9525">
            <a:noFill/>
            <a:miter lim="800000"/>
            <a:headEnd/>
            <a:tailEnd/>
          </a:ln>
          <a:effectLst/>
        </p:spPr>
        <p:txBody>
          <a:bodyPr>
            <a:spAutoFit/>
          </a:bodyPr>
          <a:lstStyle/>
          <a:p>
            <a:pPr eaLnBrk="0" hangingPunct="0">
              <a:defRPr/>
            </a:pPr>
            <a:r>
              <a:rPr lang="fr-FR" sz="800" smtClean="0">
                <a:solidFill>
                  <a:schemeClr val="bg2"/>
                </a:solidFill>
                <a:latin typeface="Times New Roman" pitchFamily="18" charset="0"/>
                <a:cs typeface="+mn-cs"/>
              </a:rPr>
              <a:t>Document confidentiel </a:t>
            </a:r>
            <a:r>
              <a:rPr lang="fr-FR" sz="800" dirty="0">
                <a:solidFill>
                  <a:schemeClr val="bg2"/>
                </a:solidFill>
                <a:latin typeface="Times New Roman" pitchFamily="18" charset="0"/>
                <a:cs typeface="+mn-cs"/>
              </a:rPr>
              <a:t>– ne pas diffuser</a:t>
            </a:r>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6" r:id="rId3"/>
    <p:sldLayoutId id="2147483697" r:id="rId4"/>
    <p:sldLayoutId id="2147483703" r:id="rId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393700" indent="-304800" algn="l" rtl="0" eaLnBrk="1" fontAlgn="base" hangingPunct="1">
        <a:spcBef>
          <a:spcPct val="20000"/>
        </a:spcBef>
        <a:spcAft>
          <a:spcPct val="0"/>
        </a:spcAft>
        <a:buClr>
          <a:srgbClr val="99CC00"/>
        </a:buClr>
        <a:buFont typeface="Wingdings" pitchFamily="2" charset="2"/>
        <a:buChar char="§"/>
        <a:defRPr sz="3200">
          <a:solidFill>
            <a:schemeClr val="tx1"/>
          </a:solidFill>
          <a:latin typeface="+mn-lt"/>
          <a:ea typeface="+mn-ea"/>
          <a:cs typeface="+mn-cs"/>
        </a:defRPr>
      </a:lvl1pPr>
      <a:lvl2pPr marL="915988" indent="-285750" algn="l" rtl="0" eaLnBrk="1" fontAlgn="base" hangingPunct="1">
        <a:spcBef>
          <a:spcPct val="20000"/>
        </a:spcBef>
        <a:spcAft>
          <a:spcPct val="0"/>
        </a:spcAft>
        <a:buChar char="–"/>
        <a:defRPr sz="1600">
          <a:solidFill>
            <a:srgbClr val="003366"/>
          </a:solidFill>
          <a:latin typeface="+mn-lt"/>
        </a:defRPr>
      </a:lvl2pPr>
      <a:lvl3pPr marL="1323975" indent="-228600" algn="l" rtl="0" eaLnBrk="1" fontAlgn="base" hangingPunct="1">
        <a:spcBef>
          <a:spcPct val="20000"/>
        </a:spcBef>
        <a:spcAft>
          <a:spcPct val="0"/>
        </a:spcAft>
        <a:buChar char="•"/>
        <a:defRPr sz="1400">
          <a:solidFill>
            <a:schemeClr val="tx1"/>
          </a:solidFill>
          <a:latin typeface="+mn-lt"/>
        </a:defRPr>
      </a:lvl3pPr>
      <a:lvl4pPr marL="1731963" indent="-228600" algn="l" rtl="0" eaLnBrk="1" fontAlgn="base" hangingPunct="1">
        <a:spcBef>
          <a:spcPct val="20000"/>
        </a:spcBef>
        <a:spcAft>
          <a:spcPct val="0"/>
        </a:spcAft>
        <a:buChar char="–"/>
        <a:defRPr sz="1200">
          <a:solidFill>
            <a:schemeClr val="tx1"/>
          </a:solidFill>
          <a:latin typeface="+mn-lt"/>
        </a:defRPr>
      </a:lvl4pPr>
      <a:lvl5pPr marL="2139950" indent="-228600" algn="l" rtl="0" eaLnBrk="1" fontAlgn="base" hangingPunct="1">
        <a:spcBef>
          <a:spcPct val="20000"/>
        </a:spcBef>
        <a:spcAft>
          <a:spcPct val="0"/>
        </a:spcAft>
        <a:buChar char="»"/>
        <a:defRPr sz="1000">
          <a:solidFill>
            <a:schemeClr val="tx1"/>
          </a:solidFill>
          <a:latin typeface="+mn-lt"/>
        </a:defRPr>
      </a:lvl5pPr>
      <a:lvl6pPr marL="2597150" indent="-228600" algn="l" rtl="0" eaLnBrk="1" fontAlgn="base" hangingPunct="1">
        <a:spcBef>
          <a:spcPct val="20000"/>
        </a:spcBef>
        <a:spcAft>
          <a:spcPct val="0"/>
        </a:spcAft>
        <a:buChar char="»"/>
        <a:defRPr sz="1000">
          <a:solidFill>
            <a:schemeClr val="tx1"/>
          </a:solidFill>
          <a:latin typeface="+mn-lt"/>
        </a:defRPr>
      </a:lvl6pPr>
      <a:lvl7pPr marL="3054350" indent="-228600" algn="l" rtl="0" eaLnBrk="1" fontAlgn="base" hangingPunct="1">
        <a:spcBef>
          <a:spcPct val="20000"/>
        </a:spcBef>
        <a:spcAft>
          <a:spcPct val="0"/>
        </a:spcAft>
        <a:buChar char="»"/>
        <a:defRPr sz="1000">
          <a:solidFill>
            <a:schemeClr val="tx1"/>
          </a:solidFill>
          <a:latin typeface="+mn-lt"/>
        </a:defRPr>
      </a:lvl7pPr>
      <a:lvl8pPr marL="3511550" indent="-228600" algn="l" rtl="0" eaLnBrk="1" fontAlgn="base" hangingPunct="1">
        <a:spcBef>
          <a:spcPct val="20000"/>
        </a:spcBef>
        <a:spcAft>
          <a:spcPct val="0"/>
        </a:spcAft>
        <a:buChar char="»"/>
        <a:defRPr sz="1000">
          <a:solidFill>
            <a:schemeClr val="tx1"/>
          </a:solidFill>
          <a:latin typeface="+mn-lt"/>
        </a:defRPr>
      </a:lvl8pPr>
      <a:lvl9pPr marL="3968750" indent="-228600" algn="l" rtl="0" eaLnBrk="1" fontAlgn="base" hangingPunct="1">
        <a:spcBef>
          <a:spcPct val="20000"/>
        </a:spcBef>
        <a:spcAft>
          <a:spcPct val="0"/>
        </a:spcAft>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emmanuel.zouzi@congoitsolut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395536" y="1058023"/>
            <a:ext cx="8501063" cy="1079500"/>
          </a:xfrm>
        </p:spPr>
        <p:txBody>
          <a:bodyPr/>
          <a:lstStyle/>
          <a:p>
            <a:pPr eaLnBrk="1" hangingPunct="1"/>
            <a:r>
              <a:rPr lang="fr-FR" b="1" smtClean="0">
                <a:solidFill>
                  <a:schemeClr val="bg1"/>
                </a:solidFill>
              </a:rPr>
              <a:t>PRESENTATION </a:t>
            </a:r>
            <a:r>
              <a:rPr lang="fr-FR" b="1" dirty="0" smtClean="0">
                <a:solidFill>
                  <a:schemeClr val="bg1"/>
                </a:solidFill>
              </a:rPr>
              <a:t>C.I.T.S</a:t>
            </a:r>
          </a:p>
        </p:txBody>
      </p:sp>
      <p:sp>
        <p:nvSpPr>
          <p:cNvPr id="3075" name="Rectangle 17"/>
          <p:cNvSpPr>
            <a:spLocks noGrp="1" noChangeArrowheads="1"/>
          </p:cNvSpPr>
          <p:nvPr>
            <p:ph type="subTitle" idx="1"/>
          </p:nvPr>
        </p:nvSpPr>
        <p:spPr/>
        <p:txBody>
          <a:bodyPr/>
          <a:lstStyle/>
          <a:p>
            <a:pPr eaLnBrk="1" hangingPunct="1"/>
            <a:r>
              <a:rPr lang="fr-FR" dirty="0" smtClean="0"/>
              <a:t>Présentation de Congo IT Solutions &amp; Services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0438" y="6294438"/>
            <a:ext cx="347662" cy="3476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1696">
        <p:split orient="vert"/>
      </p:transition>
    </mc:Choice>
    <mc:Fallback>
      <p:transition spd="slow" advTm="169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399758" cy="5605484"/>
          </a:xfrm>
        </p:spPr>
        <p:txBody>
          <a:bodyPr anchor="t"/>
          <a:lstStyle/>
          <a:p>
            <a:pPr marL="88900" indent="0" algn="ctr" eaLnBrk="1" hangingPunct="1">
              <a:buNone/>
              <a:defRPr/>
            </a:pPr>
            <a:r>
              <a:rPr lang="fr-FR" sz="2400" b="1" i="1" dirty="0" smtClean="0">
                <a:latin typeface="Cambria" pitchFamily="18" charset="0"/>
              </a:rPr>
              <a:t>M@gservices</a:t>
            </a:r>
          </a:p>
          <a:p>
            <a:pPr marL="88900" indent="0" algn="ctr" eaLnBrk="1" hangingPunct="1">
              <a:buNone/>
              <a:defRPr/>
            </a:pPr>
            <a:endParaRPr lang="fr-FR" sz="2400" b="1" i="1" dirty="0" smtClean="0">
              <a:latin typeface="Cambria" pitchFamily="18" charset="0"/>
            </a:endParaRPr>
          </a:p>
          <a:p>
            <a:pPr marL="85725" indent="3175" eaLnBrk="1" hangingPunct="1">
              <a:buNone/>
              <a:defRPr/>
            </a:pPr>
            <a:r>
              <a:rPr lang="fr-FR" sz="2000" dirty="0" smtClean="0">
                <a:latin typeface="Cambria" pitchFamily="18" charset="0"/>
                <a:cs typeface="Times New Roman" pitchFamily="18" charset="0"/>
              </a:rPr>
              <a:t>Spécialisée dans l’informatisation  des points de ventes et l’agencement des magasins :</a:t>
            </a:r>
          </a:p>
          <a:p>
            <a:pPr eaLnBrk="1" hangingPunct="1">
              <a:buNone/>
              <a:defRPr/>
            </a:pPr>
            <a:endParaRPr lang="fr-FR" sz="1700" dirty="0" smtClean="0">
              <a:latin typeface="Times New Roman" pitchFamily="18" charset="0"/>
              <a:cs typeface="Times New Roman" pitchFamily="18" charset="0"/>
            </a:endParaRPr>
          </a:p>
          <a:p>
            <a:pPr marL="787400" indent="-285750">
              <a:buFont typeface="Wingdings" pitchFamily="2" charset="2"/>
              <a:buChar char="ü"/>
              <a:defRPr/>
            </a:pPr>
            <a:r>
              <a:rPr lang="fr-FR" sz="1800" b="1" dirty="0">
                <a:latin typeface="Cambria" pitchFamily="18" charset="0"/>
                <a:cs typeface="Times New Roman" pitchFamily="18" charset="0"/>
              </a:rPr>
              <a:t>Stations Services,</a:t>
            </a:r>
          </a:p>
          <a:p>
            <a:pPr marL="787400" lvl="0" indent="-285750">
              <a:buFont typeface="Wingdings" panose="05000000000000000000" pitchFamily="2" charset="2"/>
              <a:buChar char="ü"/>
              <a:defRPr/>
            </a:pPr>
            <a:r>
              <a:rPr lang="fr-FR" sz="1800" b="1" dirty="0" smtClean="0">
                <a:latin typeface="Cambria" pitchFamily="18" charset="0"/>
                <a:cs typeface="Times New Roman" pitchFamily="18" charset="0"/>
              </a:rPr>
              <a:t>Supermarché, Superette, Commerce de détails, </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Hôtels, Bars, Restaurants, Night-Clubs</a:t>
            </a:r>
          </a:p>
          <a:p>
            <a:pPr marL="787400" lvl="0" indent="-285750">
              <a:buFont typeface="Wingdings" panose="05000000000000000000" pitchFamily="2" charset="2"/>
              <a:buChar char="ü"/>
              <a:defRPr/>
            </a:pPr>
            <a:r>
              <a:rPr lang="fr-FR" sz="1800" b="1" dirty="0" smtClean="0">
                <a:latin typeface="Cambria" pitchFamily="18" charset="0"/>
                <a:cs typeface="Times New Roman" pitchFamily="18" charset="0"/>
              </a:rPr>
              <a:t>Magasins de Prêt-à-porter, Hi-fi, Electroménager,</a:t>
            </a:r>
          </a:p>
          <a:p>
            <a:pPr marL="787400" lvl="0" indent="-285750">
              <a:buFont typeface="Wingdings" panose="05000000000000000000" pitchFamily="2" charset="2"/>
              <a:buChar char="ü"/>
              <a:defRPr/>
            </a:pPr>
            <a:r>
              <a:rPr lang="fr-FR" sz="1800" b="1" dirty="0" smtClean="0">
                <a:latin typeface="Cambria" pitchFamily="18" charset="0"/>
                <a:cs typeface="Times New Roman" pitchFamily="18" charset="0"/>
              </a:rPr>
              <a:t>Boulangeries, Pâtisseries,</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Parfumeries,</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Bijouteries, horlogeries,</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Jardineries , Bricolage,</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Gestion de la billetterie,</a:t>
            </a:r>
          </a:p>
          <a:p>
            <a:pPr marL="787400" indent="-285750">
              <a:buFont typeface="Wingdings" panose="05000000000000000000" pitchFamily="2" charset="2"/>
              <a:buChar char="ü"/>
              <a:defRPr/>
            </a:pPr>
            <a:r>
              <a:rPr lang="fr-FR" sz="1800" b="1" dirty="0" smtClean="0">
                <a:latin typeface="Cambria" pitchFamily="18" charset="0"/>
                <a:cs typeface="Times New Roman" pitchFamily="18" charset="0"/>
              </a:rPr>
              <a:t>Dépôts etc. …</a:t>
            </a: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p:txBody>
          <a:bodyPr/>
          <a:lstStyle/>
          <a:p>
            <a:pPr eaLnBrk="1" hangingPunct="1"/>
            <a:r>
              <a:rPr lang="fr-FR" i="1" smtClean="0"/>
              <a:t>Nos </a:t>
            </a:r>
            <a:r>
              <a:rPr lang="fr-FR" i="1" dirty="0" smtClean="0"/>
              <a:t>Départements</a:t>
            </a:r>
            <a:endParaRPr lang="fr-FR" dirty="0" smtClean="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fade">
                                      <p:cBhvr>
                                        <p:cTn id="7" dur="1000"/>
                                        <p:tgtEl>
                                          <p:spTgt spid="358403">
                                            <p:txEl>
                                              <p:pRg st="0" end="0"/>
                                            </p:txEl>
                                          </p:spTgt>
                                        </p:tgtEl>
                                      </p:cBhvr>
                                    </p:animEffect>
                                    <p:anim calcmode="lin" valueType="num">
                                      <p:cBhvr>
                                        <p:cTn id="8"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Effect transition="in" filter="fade">
                                      <p:cBhvr>
                                        <p:cTn id="12" dur="1000"/>
                                        <p:tgtEl>
                                          <p:spTgt spid="358403">
                                            <p:txEl>
                                              <p:pRg st="2" end="2"/>
                                            </p:txEl>
                                          </p:spTgt>
                                        </p:tgtEl>
                                      </p:cBhvr>
                                    </p:animEffect>
                                    <p:anim calcmode="lin" valueType="num">
                                      <p:cBhvr>
                                        <p:cTn id="13"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03">
                                            <p:txEl>
                                              <p:pRg st="4" end="4"/>
                                            </p:txEl>
                                          </p:spTgt>
                                        </p:tgtEl>
                                        <p:attrNameLst>
                                          <p:attrName>style.visibility</p:attrName>
                                        </p:attrNameLst>
                                      </p:cBhvr>
                                      <p:to>
                                        <p:strVal val="visible"/>
                                      </p:to>
                                    </p:set>
                                    <p:animEffect transition="in" filter="fade">
                                      <p:cBhvr>
                                        <p:cTn id="17" dur="1000"/>
                                        <p:tgtEl>
                                          <p:spTgt spid="358403">
                                            <p:txEl>
                                              <p:pRg st="4" end="4"/>
                                            </p:txEl>
                                          </p:spTgt>
                                        </p:tgtEl>
                                      </p:cBhvr>
                                    </p:animEffect>
                                    <p:anim calcmode="lin" valueType="num">
                                      <p:cBhvr>
                                        <p:cTn id="18" dur="10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5840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03">
                                            <p:txEl>
                                              <p:pRg st="5" end="5"/>
                                            </p:txEl>
                                          </p:spTgt>
                                        </p:tgtEl>
                                        <p:attrNameLst>
                                          <p:attrName>style.visibility</p:attrName>
                                        </p:attrNameLst>
                                      </p:cBhvr>
                                      <p:to>
                                        <p:strVal val="visible"/>
                                      </p:to>
                                    </p:set>
                                    <p:animEffect transition="in" filter="fade">
                                      <p:cBhvr>
                                        <p:cTn id="22" dur="1000"/>
                                        <p:tgtEl>
                                          <p:spTgt spid="358403">
                                            <p:txEl>
                                              <p:pRg st="5" end="5"/>
                                            </p:txEl>
                                          </p:spTgt>
                                        </p:tgtEl>
                                      </p:cBhvr>
                                    </p:animEffect>
                                    <p:anim calcmode="lin" valueType="num">
                                      <p:cBhvr>
                                        <p:cTn id="23"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5840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8403">
                                            <p:txEl>
                                              <p:pRg st="6" end="6"/>
                                            </p:txEl>
                                          </p:spTgt>
                                        </p:tgtEl>
                                        <p:attrNameLst>
                                          <p:attrName>style.visibility</p:attrName>
                                        </p:attrNameLst>
                                      </p:cBhvr>
                                      <p:to>
                                        <p:strVal val="visible"/>
                                      </p:to>
                                    </p:set>
                                    <p:animEffect transition="in" filter="fade">
                                      <p:cBhvr>
                                        <p:cTn id="27" dur="1000"/>
                                        <p:tgtEl>
                                          <p:spTgt spid="358403">
                                            <p:txEl>
                                              <p:pRg st="6" end="6"/>
                                            </p:txEl>
                                          </p:spTgt>
                                        </p:tgtEl>
                                      </p:cBhvr>
                                    </p:animEffect>
                                    <p:anim calcmode="lin" valueType="num">
                                      <p:cBhvr>
                                        <p:cTn id="28" dur="1000" fill="hold"/>
                                        <p:tgtEl>
                                          <p:spTgt spid="35840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5840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8403">
                                            <p:txEl>
                                              <p:pRg st="7" end="7"/>
                                            </p:txEl>
                                          </p:spTgt>
                                        </p:tgtEl>
                                        <p:attrNameLst>
                                          <p:attrName>style.visibility</p:attrName>
                                        </p:attrNameLst>
                                      </p:cBhvr>
                                      <p:to>
                                        <p:strVal val="visible"/>
                                      </p:to>
                                    </p:set>
                                    <p:animEffect transition="in" filter="fade">
                                      <p:cBhvr>
                                        <p:cTn id="32" dur="1000"/>
                                        <p:tgtEl>
                                          <p:spTgt spid="358403">
                                            <p:txEl>
                                              <p:pRg st="7" end="7"/>
                                            </p:txEl>
                                          </p:spTgt>
                                        </p:tgtEl>
                                      </p:cBhvr>
                                    </p:animEffect>
                                    <p:anim calcmode="lin" valueType="num">
                                      <p:cBhvr>
                                        <p:cTn id="33" dur="1000" fill="hold"/>
                                        <p:tgtEl>
                                          <p:spTgt spid="35840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5840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8403">
                                            <p:txEl>
                                              <p:pRg st="8" end="8"/>
                                            </p:txEl>
                                          </p:spTgt>
                                        </p:tgtEl>
                                        <p:attrNameLst>
                                          <p:attrName>style.visibility</p:attrName>
                                        </p:attrNameLst>
                                      </p:cBhvr>
                                      <p:to>
                                        <p:strVal val="visible"/>
                                      </p:to>
                                    </p:set>
                                    <p:animEffect transition="in" filter="fade">
                                      <p:cBhvr>
                                        <p:cTn id="37" dur="1000"/>
                                        <p:tgtEl>
                                          <p:spTgt spid="358403">
                                            <p:txEl>
                                              <p:pRg st="8" end="8"/>
                                            </p:txEl>
                                          </p:spTgt>
                                        </p:tgtEl>
                                      </p:cBhvr>
                                    </p:animEffect>
                                    <p:anim calcmode="lin" valueType="num">
                                      <p:cBhvr>
                                        <p:cTn id="38" dur="1000" fill="hold"/>
                                        <p:tgtEl>
                                          <p:spTgt spid="35840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5840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8403">
                                            <p:txEl>
                                              <p:pRg st="9" end="9"/>
                                            </p:txEl>
                                          </p:spTgt>
                                        </p:tgtEl>
                                        <p:attrNameLst>
                                          <p:attrName>style.visibility</p:attrName>
                                        </p:attrNameLst>
                                      </p:cBhvr>
                                      <p:to>
                                        <p:strVal val="visible"/>
                                      </p:to>
                                    </p:set>
                                    <p:animEffect transition="in" filter="fade">
                                      <p:cBhvr>
                                        <p:cTn id="42" dur="1000"/>
                                        <p:tgtEl>
                                          <p:spTgt spid="358403">
                                            <p:txEl>
                                              <p:pRg st="9" end="9"/>
                                            </p:txEl>
                                          </p:spTgt>
                                        </p:tgtEl>
                                      </p:cBhvr>
                                    </p:animEffect>
                                    <p:anim calcmode="lin" valueType="num">
                                      <p:cBhvr>
                                        <p:cTn id="43" dur="1000" fill="hold"/>
                                        <p:tgtEl>
                                          <p:spTgt spid="35840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5840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8403">
                                            <p:txEl>
                                              <p:pRg st="10" end="10"/>
                                            </p:txEl>
                                          </p:spTgt>
                                        </p:tgtEl>
                                        <p:attrNameLst>
                                          <p:attrName>style.visibility</p:attrName>
                                        </p:attrNameLst>
                                      </p:cBhvr>
                                      <p:to>
                                        <p:strVal val="visible"/>
                                      </p:to>
                                    </p:set>
                                    <p:animEffect transition="in" filter="fade">
                                      <p:cBhvr>
                                        <p:cTn id="47" dur="1000"/>
                                        <p:tgtEl>
                                          <p:spTgt spid="358403">
                                            <p:txEl>
                                              <p:pRg st="10" end="10"/>
                                            </p:txEl>
                                          </p:spTgt>
                                        </p:tgtEl>
                                      </p:cBhvr>
                                    </p:animEffect>
                                    <p:anim calcmode="lin" valueType="num">
                                      <p:cBhvr>
                                        <p:cTn id="48" dur="1000" fill="hold"/>
                                        <p:tgtEl>
                                          <p:spTgt spid="35840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5840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58403">
                                            <p:txEl>
                                              <p:pRg st="11" end="11"/>
                                            </p:txEl>
                                          </p:spTgt>
                                        </p:tgtEl>
                                        <p:attrNameLst>
                                          <p:attrName>style.visibility</p:attrName>
                                        </p:attrNameLst>
                                      </p:cBhvr>
                                      <p:to>
                                        <p:strVal val="visible"/>
                                      </p:to>
                                    </p:set>
                                    <p:animEffect transition="in" filter="fade">
                                      <p:cBhvr>
                                        <p:cTn id="52" dur="1000"/>
                                        <p:tgtEl>
                                          <p:spTgt spid="358403">
                                            <p:txEl>
                                              <p:pRg st="11" end="11"/>
                                            </p:txEl>
                                          </p:spTgt>
                                        </p:tgtEl>
                                      </p:cBhvr>
                                    </p:animEffect>
                                    <p:anim calcmode="lin" valueType="num">
                                      <p:cBhvr>
                                        <p:cTn id="53" dur="1000" fill="hold"/>
                                        <p:tgtEl>
                                          <p:spTgt spid="35840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35840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8403">
                                            <p:txEl>
                                              <p:pRg st="12" end="12"/>
                                            </p:txEl>
                                          </p:spTgt>
                                        </p:tgtEl>
                                        <p:attrNameLst>
                                          <p:attrName>style.visibility</p:attrName>
                                        </p:attrNameLst>
                                      </p:cBhvr>
                                      <p:to>
                                        <p:strVal val="visible"/>
                                      </p:to>
                                    </p:set>
                                    <p:animEffect transition="in" filter="fade">
                                      <p:cBhvr>
                                        <p:cTn id="57" dur="1000"/>
                                        <p:tgtEl>
                                          <p:spTgt spid="358403">
                                            <p:txEl>
                                              <p:pRg st="12" end="12"/>
                                            </p:txEl>
                                          </p:spTgt>
                                        </p:tgtEl>
                                      </p:cBhvr>
                                    </p:animEffect>
                                    <p:anim calcmode="lin" valueType="num">
                                      <p:cBhvr>
                                        <p:cTn id="58" dur="1000" fill="hold"/>
                                        <p:tgtEl>
                                          <p:spTgt spid="35840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58403">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58403">
                                            <p:txEl>
                                              <p:pRg st="13" end="13"/>
                                            </p:txEl>
                                          </p:spTgt>
                                        </p:tgtEl>
                                        <p:attrNameLst>
                                          <p:attrName>style.visibility</p:attrName>
                                        </p:attrNameLst>
                                      </p:cBhvr>
                                      <p:to>
                                        <p:strVal val="visible"/>
                                      </p:to>
                                    </p:set>
                                    <p:animEffect transition="in" filter="fade">
                                      <p:cBhvr>
                                        <p:cTn id="62" dur="1000"/>
                                        <p:tgtEl>
                                          <p:spTgt spid="358403">
                                            <p:txEl>
                                              <p:pRg st="13" end="13"/>
                                            </p:txEl>
                                          </p:spTgt>
                                        </p:tgtEl>
                                      </p:cBhvr>
                                    </p:animEffect>
                                    <p:anim calcmode="lin" valueType="num">
                                      <p:cBhvr>
                                        <p:cTn id="63" dur="1000" fill="hold"/>
                                        <p:tgtEl>
                                          <p:spTgt spid="35840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5840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975822" cy="5630564"/>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marR="0" indent="0">
              <a:lnSpc>
                <a:spcPct val="95999"/>
              </a:lnSpc>
              <a:spcBef>
                <a:spcPts val="1440"/>
              </a:spcBef>
              <a:spcAft>
                <a:spcPts val="0"/>
              </a:spcAft>
            </a:pPr>
            <a:r>
              <a:rPr lang="fr-FR" sz="1800" b="1" spc="-35" dirty="0" smtClean="0">
                <a:latin typeface="Cambria" panose="02040503050406030204" pitchFamily="18" charset="0"/>
              </a:rPr>
              <a:t>ETS </a:t>
            </a:r>
            <a:r>
              <a:rPr lang="fr-FR" sz="1800" b="1" spc="-35" dirty="0" err="1" smtClean="0">
                <a:latin typeface="Cambria" panose="02040503050406030204" pitchFamily="18" charset="0"/>
              </a:rPr>
              <a:t>Guenin</a:t>
            </a:r>
            <a:endParaRPr lang="fr-FR" sz="1800" b="1" spc="-35" dirty="0" smtClean="0">
              <a:latin typeface="Cambria" panose="02040503050406030204" pitchFamily="18" charset="0"/>
            </a:endParaRPr>
          </a:p>
          <a:p>
            <a:pPr marL="0" indent="0">
              <a:lnSpc>
                <a:spcPct val="95999"/>
              </a:lnSpc>
              <a:spcBef>
                <a:spcPts val="1440"/>
              </a:spcBef>
              <a:spcAft>
                <a:spcPts val="0"/>
              </a:spcAft>
            </a:pPr>
            <a:r>
              <a:rPr lang="fr-FR" sz="1400" spc="-35" dirty="0">
                <a:latin typeface="Cambria" panose="02040503050406030204" pitchFamily="18" charset="0"/>
              </a:rPr>
              <a:t>Intégration du système de gestion de l’ensemble </a:t>
            </a:r>
            <a:r>
              <a:rPr lang="fr-FR" sz="1400" spc="-35" dirty="0" smtClean="0">
                <a:latin typeface="Cambria" panose="02040503050406030204" pitchFamily="18" charset="0"/>
              </a:rPr>
              <a:t>des points de ventes connectés à </a:t>
            </a:r>
            <a:r>
              <a:rPr lang="fr-FR" sz="1400" spc="-35" dirty="0">
                <a:latin typeface="Cambria" panose="02040503050406030204" pitchFamily="18" charset="0"/>
              </a:rPr>
              <a:t>un back-office </a:t>
            </a:r>
            <a:r>
              <a:rPr lang="fr-FR" sz="1400" spc="-35" dirty="0" smtClean="0">
                <a:latin typeface="Cambria" panose="02040503050406030204" pitchFamily="18" charset="0"/>
              </a:rPr>
              <a:t>à la direction de </a:t>
            </a:r>
            <a:r>
              <a:rPr lang="fr-FR" sz="1400" spc="-35" dirty="0" err="1" smtClean="0">
                <a:latin typeface="Cambria" panose="02040503050406030204" pitchFamily="18" charset="0"/>
              </a:rPr>
              <a:t>Guenin</a:t>
            </a:r>
            <a:r>
              <a:rPr lang="fr-FR" sz="1400" spc="-35" dirty="0" smtClean="0">
                <a:latin typeface="Cambria" panose="02040503050406030204" pitchFamily="18" charset="0"/>
              </a:rPr>
              <a:t> Brazzaville</a:t>
            </a:r>
            <a:endParaRPr lang="fr-FR" sz="1400" spc="-35" dirty="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rPr>
              <a:t>XOIL  </a:t>
            </a:r>
            <a:r>
              <a:rPr lang="fr-FR" sz="1800" b="1" spc="-35" dirty="0">
                <a:latin typeface="Cambria" panose="02040503050406030204" pitchFamily="18" charset="0"/>
              </a:rPr>
              <a:t>Congo </a:t>
            </a:r>
            <a:endParaRPr lang="fr-FR" sz="1800" b="1" spc="-35" dirty="0" smtClean="0">
              <a:latin typeface="Cambria" panose="02040503050406030204" pitchFamily="18" charset="0"/>
            </a:endParaRPr>
          </a:p>
          <a:p>
            <a:pPr marL="0" marR="0" indent="0">
              <a:lnSpc>
                <a:spcPct val="95999"/>
              </a:lnSpc>
              <a:spcBef>
                <a:spcPts val="1440"/>
              </a:spcBef>
              <a:spcAft>
                <a:spcPts val="0"/>
              </a:spcAft>
            </a:pPr>
            <a:r>
              <a:rPr lang="fr-FR" sz="1600" spc="-35" dirty="0" smtClean="0">
                <a:latin typeface="Cambria" panose="02040503050406030204" pitchFamily="18" charset="0"/>
              </a:rPr>
              <a:t>Intégration </a:t>
            </a:r>
            <a:r>
              <a:rPr lang="fr-FR" sz="1600" spc="-35" dirty="0">
                <a:latin typeface="Cambria" panose="02040503050406030204" pitchFamily="18" charset="0"/>
              </a:rPr>
              <a:t>du système de gestion des  stations services  dans 3 stations du réseau</a:t>
            </a:r>
          </a:p>
          <a:p>
            <a:pPr marL="0" marR="0" indent="0">
              <a:lnSpc>
                <a:spcPct val="95999"/>
              </a:lnSpc>
              <a:spcBef>
                <a:spcPts val="1440"/>
              </a:spcBef>
              <a:spcAft>
                <a:spcPts val="0"/>
              </a:spcAft>
            </a:pPr>
            <a:r>
              <a:rPr lang="fr-FR" sz="1800" b="1" spc="-35" dirty="0" smtClean="0">
                <a:latin typeface="Cambria" panose="02040503050406030204" pitchFamily="18" charset="0"/>
              </a:rPr>
              <a:t>Total </a:t>
            </a:r>
            <a:r>
              <a:rPr lang="fr-FR" sz="1800" b="1" spc="-35" dirty="0">
                <a:latin typeface="Cambria" panose="02040503050406030204" pitchFamily="18" charset="0"/>
              </a:rPr>
              <a:t>Congo S.A </a:t>
            </a:r>
          </a:p>
          <a:p>
            <a:pPr marL="0" marR="0" indent="0">
              <a:lnSpc>
                <a:spcPct val="95999"/>
              </a:lnSpc>
              <a:spcBef>
                <a:spcPts val="1440"/>
              </a:spcBef>
              <a:spcAft>
                <a:spcPts val="0"/>
              </a:spcAft>
            </a:pPr>
            <a:r>
              <a:rPr lang="fr-FR" sz="1400" spc="-35" dirty="0">
                <a:latin typeface="Cambria" panose="02040503050406030204" pitchFamily="18" charset="0"/>
              </a:rPr>
              <a:t>Intégration du système de gestion des  stations </a:t>
            </a:r>
            <a:r>
              <a:rPr lang="fr-FR" sz="1400" spc="-35" dirty="0" smtClean="0">
                <a:latin typeface="Cambria" panose="02040503050406030204" pitchFamily="18" charset="0"/>
              </a:rPr>
              <a:t>services dans 15 Stations services du réseau  </a:t>
            </a:r>
            <a:endParaRPr lang="fr-FR" sz="1400" spc="-35" dirty="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rPr>
              <a:t>Hôtel Emeraude  Pointe-Noire</a:t>
            </a:r>
          </a:p>
          <a:p>
            <a:pPr marL="0" marR="0" indent="0">
              <a:lnSpc>
                <a:spcPct val="95999"/>
              </a:lnSpc>
              <a:spcBef>
                <a:spcPts val="1440"/>
              </a:spcBef>
              <a:spcAft>
                <a:spcPts val="0"/>
              </a:spcAft>
            </a:pPr>
            <a:r>
              <a:rPr lang="fr-FR" sz="1400" spc="-35" dirty="0" smtClean="0">
                <a:latin typeface="Cambria" panose="02040503050406030204" pitchFamily="18" charset="0"/>
              </a:rPr>
              <a:t>Intégration des systèmes de gestion de l’hôtel, du restaurant et les contrôles d’accès (serrures électroniques interfacées au système de gestion de l’hôtel)</a:t>
            </a:r>
          </a:p>
          <a:p>
            <a:pPr marL="0" marR="0" indent="0">
              <a:lnSpc>
                <a:spcPct val="95999"/>
              </a:lnSpc>
              <a:spcBef>
                <a:spcPts val="1440"/>
              </a:spcBef>
              <a:spcAft>
                <a:spcPts val="0"/>
              </a:spcAft>
            </a:pPr>
            <a:r>
              <a:rPr lang="fr-FR" sz="1800" b="1" spc="-35" dirty="0" smtClean="0">
                <a:latin typeface="Cambria" panose="02040503050406030204" pitchFamily="18" charset="0"/>
              </a:rPr>
              <a:t>Supermarché E. Leclerc Congo (</a:t>
            </a:r>
            <a:r>
              <a:rPr lang="fr-FR" sz="1600" b="1" spc="-35" dirty="0" smtClean="0">
                <a:latin typeface="Cambria" panose="02040503050406030204" pitchFamily="18" charset="0"/>
              </a:rPr>
              <a:t>Projet encours</a:t>
            </a:r>
            <a:r>
              <a:rPr lang="fr-FR" sz="1800" b="1" spc="-35" dirty="0" smtClean="0">
                <a:latin typeface="Cambria" panose="02040503050406030204" pitchFamily="18" charset="0"/>
              </a:rPr>
              <a:t>)</a:t>
            </a:r>
          </a:p>
          <a:p>
            <a:pPr marL="0" marR="0" indent="0">
              <a:lnSpc>
                <a:spcPct val="95999"/>
              </a:lnSpc>
              <a:spcBef>
                <a:spcPts val="1440"/>
              </a:spcBef>
              <a:spcAft>
                <a:spcPts val="0"/>
              </a:spcAft>
            </a:pPr>
            <a:r>
              <a:rPr lang="fr-FR" sz="1600" b="1" spc="-35" dirty="0" smtClean="0">
                <a:latin typeface="Cambria" panose="02040503050406030204" pitchFamily="18" charset="0"/>
              </a:rPr>
              <a:t>Supermarché Babil Food Kinshasa</a:t>
            </a:r>
            <a:endParaRPr lang="fr-FR" sz="1600" b="1" spc="-35" dirty="0">
              <a:latin typeface="Cambria" panose="02040503050406030204" pitchFamily="18" charset="0"/>
            </a:endParaRPr>
          </a:p>
          <a:p>
            <a:pPr marL="0" marR="0" indent="0">
              <a:lnSpc>
                <a:spcPct val="95999"/>
              </a:lnSpc>
              <a:spcBef>
                <a:spcPts val="1440"/>
              </a:spcBef>
              <a:spcAft>
                <a:spcPts val="0"/>
              </a:spcAft>
            </a:pPr>
            <a:r>
              <a:rPr lang="fr-FR" sz="1600" b="1" spc="-35" dirty="0" smtClean="0">
                <a:latin typeface="Cambria" panose="02040503050406030204" pitchFamily="18" charset="0"/>
              </a:rPr>
              <a:t>Groupe </a:t>
            </a:r>
            <a:r>
              <a:rPr lang="fr-FR" sz="1600" b="1" spc="-35" dirty="0">
                <a:latin typeface="Cambria" panose="02040503050406030204" pitchFamily="18" charset="0"/>
              </a:rPr>
              <a:t>SOCINT </a:t>
            </a:r>
            <a:r>
              <a:rPr lang="fr-FR" sz="1800" spc="-35" dirty="0">
                <a:latin typeface="Cambria" panose="02040503050406030204" pitchFamily="18" charset="0"/>
              </a:rPr>
              <a:t>(</a:t>
            </a:r>
            <a:r>
              <a:rPr lang="fr-FR" sz="1600" spc="-35" dirty="0">
                <a:latin typeface="Cambria" panose="02040503050406030204" pitchFamily="18" charset="0"/>
              </a:rPr>
              <a:t>Eco marché </a:t>
            </a:r>
            <a:r>
              <a:rPr lang="fr-FR" sz="1600" spc="-35" dirty="0" smtClean="0">
                <a:latin typeface="Cambria" panose="02040503050406030204" pitchFamily="18" charset="0"/>
              </a:rPr>
              <a:t>chaîne </a:t>
            </a:r>
            <a:r>
              <a:rPr lang="fr-FR" sz="1600" spc="-35" dirty="0">
                <a:latin typeface="Cambria" panose="02040503050406030204" pitchFamily="18" charset="0"/>
              </a:rPr>
              <a:t>de </a:t>
            </a:r>
            <a:r>
              <a:rPr lang="fr-FR" sz="1600" spc="-35" dirty="0" smtClean="0">
                <a:latin typeface="Cambria" panose="02040503050406030204" pitchFamily="18" charset="0"/>
              </a:rPr>
              <a:t>supermarchés au  </a:t>
            </a:r>
            <a:r>
              <a:rPr lang="fr-FR" sz="1600" b="1" spc="-35" dirty="0">
                <a:latin typeface="Cambria" panose="02040503050406030204" pitchFamily="18" charset="0"/>
              </a:rPr>
              <a:t>Cameroun</a:t>
            </a:r>
            <a:r>
              <a:rPr lang="fr-FR" sz="1800" spc="-35" dirty="0">
                <a:latin typeface="Cambria" panose="02040503050406030204" pitchFamily="18" charset="0"/>
              </a:rPr>
              <a:t>)</a:t>
            </a: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a:t>Quelques Références </a:t>
            </a:r>
            <a:endParaRPr lang="fr-FR" dirty="0" smtClean="0">
              <a:latin typeface="Cambria" panose="02040503050406030204" pitchFamily="18" charset="0"/>
            </a:endParaRPr>
          </a:p>
        </p:txBody>
      </p:sp>
    </p:spTree>
    <p:extLst>
      <p:ext uri="{BB962C8B-B14F-4D97-AF65-F5344CB8AC3E}">
        <p14:creationId xmlns:p14="http://schemas.microsoft.com/office/powerpoint/2010/main" val="39818092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Pic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 y="1859360"/>
            <a:ext cx="6191984" cy="384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3" name="Rectangle 3"/>
          <p:cNvSpPr>
            <a:spLocks noGrp="1" noChangeArrowheads="1"/>
          </p:cNvSpPr>
          <p:nvPr>
            <p:ph sz="quarter" idx="10"/>
          </p:nvPr>
        </p:nvSpPr>
        <p:spPr>
          <a:xfrm>
            <a:off x="44450" y="966788"/>
            <a:ext cx="7047830" cy="5891212"/>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a:t>Quelques Références </a:t>
            </a:r>
            <a:endParaRPr lang="fr-FR" dirty="0" smtClean="0">
              <a:latin typeface="Cambria" panose="02040503050406030204" pitchFamily="18" charset="0"/>
            </a:endParaRPr>
          </a:p>
        </p:txBody>
      </p:sp>
    </p:spTree>
    <p:extLst>
      <p:ext uri="{BB962C8B-B14F-4D97-AF65-F5344CB8AC3E}">
        <p14:creationId xmlns:p14="http://schemas.microsoft.com/office/powerpoint/2010/main" val="622668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399758" cy="5605484"/>
          </a:xfrm>
        </p:spPr>
        <p:txBody>
          <a:bodyPr anchor="t"/>
          <a:lstStyle/>
          <a:p>
            <a:pPr marL="88900" indent="0" algn="ctr" eaLnBrk="1" hangingPunct="1">
              <a:buNone/>
              <a:defRPr/>
            </a:pPr>
            <a:r>
              <a:rPr lang="fr-FR" sz="2000" b="1" dirty="0" smtClean="0">
                <a:latin typeface="Cambria" pitchFamily="18" charset="0"/>
              </a:rPr>
              <a:t>CITS HEALTCARE IT </a:t>
            </a:r>
          </a:p>
          <a:p>
            <a:pPr marL="88900" indent="0" algn="ctr" eaLnBrk="1" hangingPunct="1">
              <a:buNone/>
              <a:defRPr/>
            </a:pPr>
            <a:endParaRPr lang="fr-FR" sz="2000" b="1" dirty="0" smtClean="0">
              <a:latin typeface="Cambria" pitchFamily="18" charset="0"/>
            </a:endParaRPr>
          </a:p>
          <a:p>
            <a:pPr marL="85725" indent="3175" eaLnBrk="1" hangingPunct="1">
              <a:buNone/>
              <a:defRPr/>
            </a:pPr>
            <a:r>
              <a:rPr lang="fr-FR" sz="1800" dirty="0" smtClean="0">
                <a:latin typeface="Cambria" pitchFamily="18" charset="0"/>
                <a:cs typeface="Times New Roman" pitchFamily="18" charset="0"/>
              </a:rPr>
              <a:t>Spécialisé dans l’intégration des systèmes de gestion auprès des professionnels de la santé </a:t>
            </a:r>
          </a:p>
          <a:p>
            <a:pPr marL="85725" indent="3175" eaLnBrk="1" hangingPunct="1">
              <a:buNone/>
              <a:defRPr/>
            </a:pPr>
            <a:endParaRPr lang="fr-FR" sz="1700" dirty="0" smtClean="0">
              <a:latin typeface="Cambria" pitchFamily="18" charset="0"/>
              <a:cs typeface="Times New Roman" pitchFamily="18" charset="0"/>
            </a:endParaRPr>
          </a:p>
          <a:p>
            <a:pPr eaLnBrk="1" hangingPunct="1">
              <a:buNone/>
              <a:defRPr/>
            </a:pPr>
            <a:endParaRPr lang="fr-FR" sz="1700" dirty="0" smtClean="0">
              <a:latin typeface="Times New Roman"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Hôpitaux , Cliniques, Cabinets médicaux, Dentaires</a:t>
            </a:r>
          </a:p>
          <a:p>
            <a:pPr marL="538163" lvl="0">
              <a:buNone/>
              <a:defRPr/>
            </a:pPr>
            <a:endParaRPr lang="fr-FR" sz="18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Laboratoires d’analyses médicales</a:t>
            </a:r>
          </a:p>
          <a:p>
            <a:pPr marL="538163" lvl="0">
              <a:buFont typeface="Wingdings" pitchFamily="2" charset="2"/>
              <a:buChar char="v"/>
              <a:defRPr/>
            </a:pPr>
            <a:endParaRPr lang="fr-FR" sz="20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Pharmacies et Parapharmacies</a:t>
            </a:r>
          </a:p>
          <a:p>
            <a:pPr marL="538163" lvl="0">
              <a:buFont typeface="Wingdings" pitchFamily="2" charset="2"/>
              <a:buChar char="v"/>
              <a:defRPr/>
            </a:pPr>
            <a:endParaRPr lang="fr-FR" sz="1800" b="1" dirty="0" smtClean="0">
              <a:latin typeface="Cambria" pitchFamily="18" charset="0"/>
              <a:cs typeface="Times New Roman" pitchFamily="18" charset="0"/>
            </a:endParaRPr>
          </a:p>
          <a:p>
            <a:pPr marL="519113" indent="-285750">
              <a:buFont typeface="Wingdings" panose="05000000000000000000" pitchFamily="2" charset="2"/>
              <a:buChar char="ü"/>
              <a:defRPr/>
            </a:pPr>
            <a:r>
              <a:rPr lang="fr-FR" sz="1800" b="1" dirty="0" smtClean="0">
                <a:latin typeface="Cambria" pitchFamily="18" charset="0"/>
                <a:cs typeface="Times New Roman" pitchFamily="18" charset="0"/>
              </a:rPr>
              <a:t>Systèmes de gestion des mutuelles de Santé</a:t>
            </a:r>
          </a:p>
          <a:p>
            <a:pPr marL="538163">
              <a:buFont typeface="Wingdings" pitchFamily="2" charset="2"/>
              <a:buChar char="v"/>
              <a:defRPr/>
            </a:pPr>
            <a:endParaRPr lang="fr-FR" sz="18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Gestion des dossiers médicaux des patients </a:t>
            </a: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p:txBody>
          <a:bodyPr/>
          <a:lstStyle/>
          <a:p>
            <a:pPr eaLnBrk="1" hangingPunct="1"/>
            <a:r>
              <a:rPr lang="fr-FR" i="1" smtClean="0"/>
              <a:t>Nos </a:t>
            </a:r>
            <a:r>
              <a:rPr lang="fr-FR" i="1" dirty="0" smtClean="0"/>
              <a:t>Départements</a:t>
            </a:r>
            <a:endParaRPr lang="fr-FR" dirty="0" smtClean="0"/>
          </a:p>
        </p:txBody>
      </p:sp>
    </p:spTree>
    <p:extLst>
      <p:ext uri="{BB962C8B-B14F-4D97-AF65-F5344CB8AC3E}">
        <p14:creationId xmlns:p14="http://schemas.microsoft.com/office/powerpoint/2010/main" val="22418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fade">
                                      <p:cBhvr>
                                        <p:cTn id="7" dur="1000"/>
                                        <p:tgtEl>
                                          <p:spTgt spid="358403">
                                            <p:txEl>
                                              <p:pRg st="0" end="0"/>
                                            </p:txEl>
                                          </p:spTgt>
                                        </p:tgtEl>
                                      </p:cBhvr>
                                    </p:animEffect>
                                    <p:anim calcmode="lin" valueType="num">
                                      <p:cBhvr>
                                        <p:cTn id="8"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Effect transition="in" filter="fade">
                                      <p:cBhvr>
                                        <p:cTn id="12" dur="1000"/>
                                        <p:tgtEl>
                                          <p:spTgt spid="358403">
                                            <p:txEl>
                                              <p:pRg st="2" end="2"/>
                                            </p:txEl>
                                          </p:spTgt>
                                        </p:tgtEl>
                                      </p:cBhvr>
                                    </p:animEffect>
                                    <p:anim calcmode="lin" valueType="num">
                                      <p:cBhvr>
                                        <p:cTn id="13"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03">
                                            <p:txEl>
                                              <p:pRg st="5" end="5"/>
                                            </p:txEl>
                                          </p:spTgt>
                                        </p:tgtEl>
                                        <p:attrNameLst>
                                          <p:attrName>style.visibility</p:attrName>
                                        </p:attrNameLst>
                                      </p:cBhvr>
                                      <p:to>
                                        <p:strVal val="visible"/>
                                      </p:to>
                                    </p:set>
                                    <p:animEffect transition="in" filter="fade">
                                      <p:cBhvr>
                                        <p:cTn id="17" dur="1000"/>
                                        <p:tgtEl>
                                          <p:spTgt spid="358403">
                                            <p:txEl>
                                              <p:pRg st="5" end="5"/>
                                            </p:txEl>
                                          </p:spTgt>
                                        </p:tgtEl>
                                      </p:cBhvr>
                                    </p:animEffect>
                                    <p:anim calcmode="lin" valueType="num">
                                      <p:cBhvr>
                                        <p:cTn id="18"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5840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03">
                                            <p:txEl>
                                              <p:pRg st="7" end="7"/>
                                            </p:txEl>
                                          </p:spTgt>
                                        </p:tgtEl>
                                        <p:attrNameLst>
                                          <p:attrName>style.visibility</p:attrName>
                                        </p:attrNameLst>
                                      </p:cBhvr>
                                      <p:to>
                                        <p:strVal val="visible"/>
                                      </p:to>
                                    </p:set>
                                    <p:animEffect transition="in" filter="fade">
                                      <p:cBhvr>
                                        <p:cTn id="22" dur="1000"/>
                                        <p:tgtEl>
                                          <p:spTgt spid="358403">
                                            <p:txEl>
                                              <p:pRg st="7" end="7"/>
                                            </p:txEl>
                                          </p:spTgt>
                                        </p:tgtEl>
                                      </p:cBhvr>
                                    </p:animEffect>
                                    <p:anim calcmode="lin" valueType="num">
                                      <p:cBhvr>
                                        <p:cTn id="23" dur="1000" fill="hold"/>
                                        <p:tgtEl>
                                          <p:spTgt spid="35840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5840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8403">
                                            <p:txEl>
                                              <p:pRg st="9" end="9"/>
                                            </p:txEl>
                                          </p:spTgt>
                                        </p:tgtEl>
                                        <p:attrNameLst>
                                          <p:attrName>style.visibility</p:attrName>
                                        </p:attrNameLst>
                                      </p:cBhvr>
                                      <p:to>
                                        <p:strVal val="visible"/>
                                      </p:to>
                                    </p:set>
                                    <p:animEffect transition="in" filter="fade">
                                      <p:cBhvr>
                                        <p:cTn id="27" dur="1000"/>
                                        <p:tgtEl>
                                          <p:spTgt spid="358403">
                                            <p:txEl>
                                              <p:pRg st="9" end="9"/>
                                            </p:txEl>
                                          </p:spTgt>
                                        </p:tgtEl>
                                      </p:cBhvr>
                                    </p:animEffect>
                                    <p:anim calcmode="lin" valueType="num">
                                      <p:cBhvr>
                                        <p:cTn id="28" dur="1000" fill="hold"/>
                                        <p:tgtEl>
                                          <p:spTgt spid="35840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5840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8403">
                                            <p:txEl>
                                              <p:pRg st="11" end="11"/>
                                            </p:txEl>
                                          </p:spTgt>
                                        </p:tgtEl>
                                        <p:attrNameLst>
                                          <p:attrName>style.visibility</p:attrName>
                                        </p:attrNameLst>
                                      </p:cBhvr>
                                      <p:to>
                                        <p:strVal val="visible"/>
                                      </p:to>
                                    </p:set>
                                    <p:animEffect transition="in" filter="fade">
                                      <p:cBhvr>
                                        <p:cTn id="32" dur="1000"/>
                                        <p:tgtEl>
                                          <p:spTgt spid="358403">
                                            <p:txEl>
                                              <p:pRg st="11" end="11"/>
                                            </p:txEl>
                                          </p:spTgt>
                                        </p:tgtEl>
                                      </p:cBhvr>
                                    </p:animEffect>
                                    <p:anim calcmode="lin" valueType="num">
                                      <p:cBhvr>
                                        <p:cTn id="33" dur="1000" fill="hold"/>
                                        <p:tgtEl>
                                          <p:spTgt spid="358403">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358403">
                                            <p:txEl>
                                              <p:pRg st="11" end="1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8403">
                                            <p:txEl>
                                              <p:pRg st="13" end="13"/>
                                            </p:txEl>
                                          </p:spTgt>
                                        </p:tgtEl>
                                        <p:attrNameLst>
                                          <p:attrName>style.visibility</p:attrName>
                                        </p:attrNameLst>
                                      </p:cBhvr>
                                      <p:to>
                                        <p:strVal val="visible"/>
                                      </p:to>
                                    </p:set>
                                    <p:animEffect transition="in" filter="fade">
                                      <p:cBhvr>
                                        <p:cTn id="37" dur="1000"/>
                                        <p:tgtEl>
                                          <p:spTgt spid="358403">
                                            <p:txEl>
                                              <p:pRg st="13" end="13"/>
                                            </p:txEl>
                                          </p:spTgt>
                                        </p:tgtEl>
                                      </p:cBhvr>
                                    </p:animEffect>
                                    <p:anim calcmode="lin" valueType="num">
                                      <p:cBhvr>
                                        <p:cTn id="38" dur="1000" fill="hold"/>
                                        <p:tgtEl>
                                          <p:spTgt spid="358403">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35840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7191846" cy="5558556"/>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marR="0" indent="0" algn="ctr">
              <a:lnSpc>
                <a:spcPct val="95999"/>
              </a:lnSpc>
              <a:spcAft>
                <a:spcPts val="0"/>
              </a:spcAft>
            </a:pPr>
            <a:endParaRPr lang="fr-FR" sz="2000" b="1" dirty="0">
              <a:latin typeface="Cambria" panose="02040503050406030204" pitchFamily="18" charset="0"/>
            </a:endParaRPr>
          </a:p>
          <a:p>
            <a:pPr marL="0" marR="0" indent="0">
              <a:lnSpc>
                <a:spcPct val="95999"/>
              </a:lnSpc>
              <a:spcBef>
                <a:spcPts val="1440"/>
              </a:spcBef>
              <a:spcAft>
                <a:spcPts val="0"/>
              </a:spcAft>
            </a:pPr>
            <a:endParaRPr lang="fr-FR" sz="1800" b="1" spc="-35" dirty="0" smtClean="0">
              <a:latin typeface="Cambria" panose="02040503050406030204" pitchFamily="18" charset="0"/>
            </a:endParaRPr>
          </a:p>
          <a:p>
            <a:pPr marL="0" marR="0" indent="0">
              <a:lnSpc>
                <a:spcPct val="95999"/>
              </a:lnSpc>
              <a:spcBef>
                <a:spcPts val="1440"/>
              </a:spcBef>
              <a:spcAft>
                <a:spcPts val="0"/>
              </a:spcAft>
            </a:pPr>
            <a:r>
              <a:rPr lang="fr-FR" sz="1800" b="1" spc="-35" dirty="0">
                <a:latin typeface="Cambria" panose="02040503050406030204" pitchFamily="18" charset="0"/>
              </a:rPr>
              <a:t>Centre d’Hémodialyse du Congo (Projet encours)</a:t>
            </a:r>
          </a:p>
          <a:p>
            <a:pPr marL="0" marR="0" indent="0">
              <a:lnSpc>
                <a:spcPct val="95999"/>
              </a:lnSpc>
              <a:spcBef>
                <a:spcPts val="1440"/>
              </a:spcBef>
              <a:spcAft>
                <a:spcPts val="0"/>
              </a:spcAft>
            </a:pPr>
            <a:r>
              <a:rPr lang="fr-FR" sz="1800" spc="-35" dirty="0">
                <a:latin typeface="Cambria" panose="02040503050406030204" pitchFamily="18" charset="0"/>
              </a:rPr>
              <a:t>Intégration du système de gestion du centre de </a:t>
            </a:r>
            <a:r>
              <a:rPr lang="fr-FR" sz="1800" spc="-35" dirty="0" smtClean="0">
                <a:latin typeface="Cambria" panose="02040503050406030204" pitchFamily="18" charset="0"/>
              </a:rPr>
              <a:t>dialyse</a:t>
            </a:r>
          </a:p>
          <a:p>
            <a:pPr marL="0" marR="0" indent="0">
              <a:lnSpc>
                <a:spcPct val="95999"/>
              </a:lnSpc>
              <a:spcBef>
                <a:spcPts val="1440"/>
              </a:spcBef>
              <a:spcAft>
                <a:spcPts val="0"/>
              </a:spcAft>
            </a:pPr>
            <a:r>
              <a:rPr lang="fr-FR" sz="1800" spc="-35" dirty="0" smtClean="0">
                <a:latin typeface="Cambria" panose="02040503050406030204" pitchFamily="18" charset="0"/>
              </a:rPr>
              <a:t>Intégration d’un système de gestion de dossier </a:t>
            </a:r>
            <a:r>
              <a:rPr lang="fr-FR" sz="1800" spc="-35" dirty="0" err="1" smtClean="0">
                <a:latin typeface="Cambria" panose="02040503050406030204" pitchFamily="18" charset="0"/>
              </a:rPr>
              <a:t>Medical</a:t>
            </a:r>
            <a:r>
              <a:rPr lang="fr-FR" sz="1800" spc="-35" dirty="0" smtClean="0">
                <a:latin typeface="Cambria" panose="02040503050406030204" pitchFamily="18" charset="0"/>
              </a:rPr>
              <a:t> du patient(DMP)</a:t>
            </a:r>
            <a:endParaRPr lang="fr-FR" sz="1800" spc="-35" dirty="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rPr>
              <a:t>Pharmacie Rex ,</a:t>
            </a:r>
          </a:p>
          <a:p>
            <a:pPr marL="0" indent="0">
              <a:lnSpc>
                <a:spcPct val="95999"/>
              </a:lnSpc>
              <a:spcBef>
                <a:spcPts val="1440"/>
              </a:spcBef>
              <a:spcAft>
                <a:spcPts val="0"/>
              </a:spcAft>
            </a:pPr>
            <a:r>
              <a:rPr lang="fr-FR" sz="1800" spc="-35" dirty="0">
                <a:latin typeface="Cambria" panose="02040503050406030204" pitchFamily="18" charset="0"/>
              </a:rPr>
              <a:t>Intégration des systèmes de gestion de la Pharmacie</a:t>
            </a:r>
          </a:p>
          <a:p>
            <a:pPr marL="0" marR="0" indent="0">
              <a:lnSpc>
                <a:spcPct val="95999"/>
              </a:lnSpc>
              <a:spcBef>
                <a:spcPts val="1440"/>
              </a:spcBef>
              <a:spcAft>
                <a:spcPts val="0"/>
              </a:spcAft>
            </a:pPr>
            <a:endParaRPr lang="fr-FR" sz="1800" b="1" spc="-35" dirty="0" smtClean="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rPr>
              <a:t>Pharmacie du port</a:t>
            </a:r>
          </a:p>
          <a:p>
            <a:pPr marL="0" marR="0" indent="0">
              <a:lnSpc>
                <a:spcPct val="95999"/>
              </a:lnSpc>
              <a:spcBef>
                <a:spcPts val="1440"/>
              </a:spcBef>
              <a:spcAft>
                <a:spcPts val="0"/>
              </a:spcAft>
            </a:pPr>
            <a:r>
              <a:rPr lang="fr-FR" sz="1800" spc="-35" dirty="0" smtClean="0">
                <a:latin typeface="Cambria" panose="02040503050406030204" pitchFamily="18" charset="0"/>
              </a:rPr>
              <a:t>Intégration des systèmes de gestion de la Pharmacie</a:t>
            </a:r>
          </a:p>
          <a:p>
            <a:pPr marL="0" marR="0" indent="0">
              <a:lnSpc>
                <a:spcPct val="95999"/>
              </a:lnSpc>
              <a:spcBef>
                <a:spcPts val="1440"/>
              </a:spcBef>
              <a:spcAft>
                <a:spcPts val="0"/>
              </a:spcAft>
            </a:pPr>
            <a:endParaRPr lang="fr-FR" sz="18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a:t>Quelques Références </a:t>
            </a:r>
            <a:endParaRPr lang="fr-FR" dirty="0" smtClean="0">
              <a:latin typeface="Cambria" panose="02040503050406030204" pitchFamily="18" charset="0"/>
            </a:endParaRPr>
          </a:p>
        </p:txBody>
      </p:sp>
    </p:spTree>
    <p:extLst>
      <p:ext uri="{BB962C8B-B14F-4D97-AF65-F5344CB8AC3E}">
        <p14:creationId xmlns:p14="http://schemas.microsoft.com/office/powerpoint/2010/main" val="484843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7407870" cy="5774580"/>
          </a:xfrm>
        </p:spPr>
        <p:txBody>
          <a:bodyPr anchor="t"/>
          <a:lstStyle/>
          <a:p>
            <a:pPr marL="88900" indent="0" algn="ctr" eaLnBrk="1" hangingPunct="1">
              <a:buNone/>
              <a:defRPr/>
            </a:pPr>
            <a:r>
              <a:rPr lang="fr-FR" sz="2400" b="1" dirty="0" smtClean="0">
                <a:latin typeface="Cambria" pitchFamily="18" charset="0"/>
              </a:rPr>
              <a:t>CITS SECURTY</a:t>
            </a:r>
          </a:p>
          <a:p>
            <a:pPr marL="88900" indent="0" algn="ctr" eaLnBrk="1" hangingPunct="1">
              <a:buNone/>
              <a:defRPr/>
            </a:pPr>
            <a:endParaRPr lang="fr-FR" sz="2000" b="1" dirty="0" smtClean="0">
              <a:latin typeface="Cambria" pitchFamily="18" charset="0"/>
            </a:endParaRPr>
          </a:p>
          <a:p>
            <a:pPr marL="85725" indent="3175" eaLnBrk="1" hangingPunct="1">
              <a:buNone/>
              <a:defRPr/>
            </a:pPr>
            <a:r>
              <a:rPr lang="fr-FR" dirty="0" smtClean="0">
                <a:latin typeface="Cambria" pitchFamily="18" charset="0"/>
                <a:cs typeface="Times New Roman" pitchFamily="18" charset="0"/>
              </a:rPr>
              <a:t>Spécialisé dans l’intégration des systèmes de sécurité et des contrôles d’accès </a:t>
            </a:r>
          </a:p>
          <a:p>
            <a:pPr marL="576263" lvl="0" indent="-342900">
              <a:buFont typeface="Wingdings" panose="05000000000000000000" pitchFamily="2" charset="2"/>
              <a:buChar char="ü"/>
              <a:defRPr/>
            </a:pPr>
            <a:r>
              <a:rPr lang="fr-FR" sz="1800" b="1" dirty="0" smtClean="0">
                <a:latin typeface="Cambria" pitchFamily="18" charset="0"/>
                <a:cs typeface="Times New Roman" pitchFamily="18" charset="0"/>
              </a:rPr>
              <a:t>Intégration des contrôles d’accès  dans les secteurs de:</a:t>
            </a:r>
          </a:p>
          <a:p>
            <a:pPr marL="252413" lvl="0" indent="0">
              <a:defRPr/>
            </a:pPr>
            <a:r>
              <a:rPr lang="fr-FR" sz="1600" b="1" dirty="0" smtClean="0">
                <a:latin typeface="Cambria" pitchFamily="18" charset="0"/>
                <a:cs typeface="Times New Roman" pitchFamily="18" charset="0"/>
              </a:rPr>
              <a:t>              Hôtellerie , Bâtiments d’entreprises, Education, Hôpitaux    	Aéroports, Parking</a:t>
            </a:r>
          </a:p>
          <a:p>
            <a:pPr marL="252413" lvl="0" indent="0">
              <a:defRPr/>
            </a:pPr>
            <a:endParaRPr lang="fr-FR" sz="16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Intégration </a:t>
            </a:r>
            <a:r>
              <a:rPr lang="fr-FR" sz="1800" b="1" dirty="0">
                <a:latin typeface="Cambria" pitchFamily="18" charset="0"/>
                <a:cs typeface="Times New Roman" pitchFamily="18" charset="0"/>
              </a:rPr>
              <a:t>des Systèmes de </a:t>
            </a:r>
            <a:r>
              <a:rPr lang="fr-FR" sz="1800" b="1" dirty="0" smtClean="0">
                <a:latin typeface="Cambria" pitchFamily="18" charset="0"/>
                <a:cs typeface="Times New Roman" pitchFamily="18" charset="0"/>
              </a:rPr>
              <a:t>vidéosurveillances  et d’alarmes anti-intrusion,</a:t>
            </a:r>
          </a:p>
          <a:p>
            <a:pPr marL="519113" lvl="0" indent="-285750">
              <a:buFont typeface="Wingdings" panose="05000000000000000000" pitchFamily="2" charset="2"/>
              <a:buChar char="ü"/>
              <a:defRPr/>
            </a:pPr>
            <a:endParaRPr lang="fr-FR" sz="18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Télémétrie(Intégration des jauges électroniques pour la  </a:t>
            </a:r>
            <a:r>
              <a:rPr lang="fr-FR" sz="1800" b="1" dirty="0">
                <a:latin typeface="Cambria" pitchFamily="18" charset="0"/>
                <a:cs typeface="Times New Roman" pitchFamily="18" charset="0"/>
              </a:rPr>
              <a:t>g</a:t>
            </a:r>
            <a:r>
              <a:rPr lang="fr-FR" sz="1800" b="1" dirty="0" smtClean="0">
                <a:latin typeface="Cambria" pitchFamily="18" charset="0"/>
                <a:cs typeface="Times New Roman" pitchFamily="18" charset="0"/>
              </a:rPr>
              <a:t>estion des cuves de carburant pour les stations services et dépôts de stockage pétrolier)</a:t>
            </a:r>
          </a:p>
          <a:p>
            <a:pPr marL="519113" lvl="0" indent="-285750">
              <a:buFont typeface="Wingdings" panose="05000000000000000000" pitchFamily="2" charset="2"/>
              <a:buChar char="ü"/>
              <a:defRPr/>
            </a:pPr>
            <a:endParaRPr lang="fr-FR" sz="1800" b="1" dirty="0" smtClean="0">
              <a:latin typeface="Cambria" pitchFamily="18" charset="0"/>
              <a:cs typeface="Times New Roman" pitchFamily="18" charset="0"/>
            </a:endParaRP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Géolocalisation des véhicules et anti-siphonage des réservoirs</a:t>
            </a:r>
          </a:p>
          <a:p>
            <a:pPr marL="519113" lvl="0" indent="-285750">
              <a:buFont typeface="Wingdings" panose="05000000000000000000" pitchFamily="2" charset="2"/>
              <a:buChar char="ü"/>
              <a:defRPr/>
            </a:pPr>
            <a:r>
              <a:rPr lang="fr-FR" sz="1800" b="1" dirty="0" smtClean="0">
                <a:latin typeface="Cambria" pitchFamily="18" charset="0"/>
                <a:cs typeface="Times New Roman" pitchFamily="18" charset="0"/>
              </a:rPr>
              <a:t>Intégration des systèmes d’extinction automatique d’incendies </a:t>
            </a:r>
            <a:r>
              <a:rPr lang="fr-FR" sz="1800" b="1" dirty="0">
                <a:latin typeface="Cambria" pitchFamily="18" charset="0"/>
                <a:cs typeface="Times New Roman" pitchFamily="18" charset="0"/>
              </a:rPr>
              <a:t>pour les Habitations et locaux </a:t>
            </a:r>
            <a:r>
              <a:rPr lang="fr-FR" sz="1800" b="1" dirty="0" smtClean="0">
                <a:latin typeface="Cambria" pitchFamily="18" charset="0"/>
                <a:cs typeface="Times New Roman" pitchFamily="18" charset="0"/>
              </a:rPr>
              <a:t>professionnels.</a:t>
            </a:r>
          </a:p>
          <a:p>
            <a:pPr marL="519113" lvl="0" indent="-285750">
              <a:buFont typeface="Wingdings" panose="05000000000000000000" pitchFamily="2" charset="2"/>
              <a:buChar char="ü"/>
              <a:defRPr/>
            </a:pPr>
            <a:endParaRPr lang="fr-FR" sz="1800" b="1" dirty="0">
              <a:latin typeface="Cambria" pitchFamily="18" charset="0"/>
              <a:cs typeface="Times New Roman" pitchFamily="18" charset="0"/>
            </a:endParaRPr>
          </a:p>
          <a:p>
            <a:pPr marL="538163" lvl="0">
              <a:buFont typeface="Wingdings" pitchFamily="2" charset="2"/>
              <a:buChar char="v"/>
              <a:defRPr/>
            </a:pPr>
            <a:endParaRPr lang="fr-FR" sz="1600" b="1" dirty="0">
              <a:latin typeface="Cambria" pitchFamily="18" charset="0"/>
              <a:cs typeface="Times New Roman" pitchFamily="18" charset="0"/>
            </a:endParaRP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p:txBody>
          <a:bodyPr/>
          <a:lstStyle/>
          <a:p>
            <a:pPr eaLnBrk="1" hangingPunct="1"/>
            <a:r>
              <a:rPr lang="fr-FR" i="1" dirty="0" smtClean="0"/>
              <a:t>Nos Départements</a:t>
            </a:r>
            <a:endParaRPr lang="fr-FR" dirty="0" smtClean="0"/>
          </a:p>
        </p:txBody>
      </p:sp>
    </p:spTree>
    <p:extLst>
      <p:ext uri="{BB962C8B-B14F-4D97-AF65-F5344CB8AC3E}">
        <p14:creationId xmlns:p14="http://schemas.microsoft.com/office/powerpoint/2010/main" val="32339288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fade">
                                      <p:cBhvr>
                                        <p:cTn id="7" dur="1000"/>
                                        <p:tgtEl>
                                          <p:spTgt spid="358403">
                                            <p:txEl>
                                              <p:pRg st="0" end="0"/>
                                            </p:txEl>
                                          </p:spTgt>
                                        </p:tgtEl>
                                      </p:cBhvr>
                                    </p:animEffect>
                                    <p:anim calcmode="lin" valueType="num">
                                      <p:cBhvr>
                                        <p:cTn id="8"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Effect transition="in" filter="fade">
                                      <p:cBhvr>
                                        <p:cTn id="12" dur="1000"/>
                                        <p:tgtEl>
                                          <p:spTgt spid="358403">
                                            <p:txEl>
                                              <p:pRg st="2" end="2"/>
                                            </p:txEl>
                                          </p:spTgt>
                                        </p:tgtEl>
                                      </p:cBhvr>
                                    </p:animEffect>
                                    <p:anim calcmode="lin" valueType="num">
                                      <p:cBhvr>
                                        <p:cTn id="13"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03">
                                            <p:txEl>
                                              <p:pRg st="3" end="3"/>
                                            </p:txEl>
                                          </p:spTgt>
                                        </p:tgtEl>
                                        <p:attrNameLst>
                                          <p:attrName>style.visibility</p:attrName>
                                        </p:attrNameLst>
                                      </p:cBhvr>
                                      <p:to>
                                        <p:strVal val="visible"/>
                                      </p:to>
                                    </p:set>
                                    <p:animEffect transition="in" filter="fade">
                                      <p:cBhvr>
                                        <p:cTn id="17" dur="1000"/>
                                        <p:tgtEl>
                                          <p:spTgt spid="358403">
                                            <p:txEl>
                                              <p:pRg st="3" end="3"/>
                                            </p:txEl>
                                          </p:spTgt>
                                        </p:tgtEl>
                                      </p:cBhvr>
                                    </p:animEffect>
                                    <p:anim calcmode="lin" valueType="num">
                                      <p:cBhvr>
                                        <p:cTn id="18" dur="10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5840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03">
                                            <p:txEl>
                                              <p:pRg st="4" end="4"/>
                                            </p:txEl>
                                          </p:spTgt>
                                        </p:tgtEl>
                                        <p:attrNameLst>
                                          <p:attrName>style.visibility</p:attrName>
                                        </p:attrNameLst>
                                      </p:cBhvr>
                                      <p:to>
                                        <p:strVal val="visible"/>
                                      </p:to>
                                    </p:set>
                                    <p:animEffect transition="in" filter="fade">
                                      <p:cBhvr>
                                        <p:cTn id="22" dur="1000"/>
                                        <p:tgtEl>
                                          <p:spTgt spid="358403">
                                            <p:txEl>
                                              <p:pRg st="4" end="4"/>
                                            </p:txEl>
                                          </p:spTgt>
                                        </p:tgtEl>
                                      </p:cBhvr>
                                    </p:animEffect>
                                    <p:anim calcmode="lin" valueType="num">
                                      <p:cBhvr>
                                        <p:cTn id="23" dur="10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584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251520" y="764704"/>
            <a:ext cx="7416824" cy="5904656"/>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marR="0" indent="0" algn="ctr">
              <a:lnSpc>
                <a:spcPct val="95999"/>
              </a:lnSpc>
              <a:spcAft>
                <a:spcPts val="0"/>
              </a:spcAft>
            </a:pPr>
            <a:endParaRPr lang="fr-FR" sz="1050" b="1" dirty="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ea typeface="Cambria" panose="02040503050406030204" pitchFamily="18" charset="0"/>
              </a:rPr>
              <a:t>Supermarché Leclerc Congo </a:t>
            </a:r>
          </a:p>
          <a:p>
            <a:pPr marL="0" indent="0">
              <a:lnSpc>
                <a:spcPct val="95999"/>
              </a:lnSpc>
              <a:spcBef>
                <a:spcPts val="1440"/>
              </a:spcBef>
              <a:spcAft>
                <a:spcPts val="0"/>
              </a:spcAft>
            </a:pPr>
            <a:r>
              <a:rPr lang="fr-FR" sz="1400" spc="-35" dirty="0">
                <a:latin typeface="Cambria" panose="02040503050406030204" pitchFamily="18" charset="0"/>
                <a:ea typeface="Cambria" panose="02040503050406030204" pitchFamily="18" charset="0"/>
              </a:rPr>
              <a:t>Déploiement de la vidéosurveillance </a:t>
            </a:r>
            <a:r>
              <a:rPr lang="fr-FR" sz="1400" spc="-35" dirty="0" smtClean="0">
                <a:latin typeface="Cambria" panose="02040503050406030204" pitchFamily="18" charset="0"/>
                <a:ea typeface="Cambria" panose="02040503050406030204" pitchFamily="18" charset="0"/>
              </a:rPr>
              <a:t>et des alarmes anti-intrusion  sans fils </a:t>
            </a:r>
            <a:endParaRPr lang="fr-FR" sz="1400" spc="-35" dirty="0">
              <a:latin typeface="Cambria" panose="02040503050406030204" pitchFamily="18" charset="0"/>
              <a:ea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ea typeface="Cambria" panose="02040503050406030204" pitchFamily="18" charset="0"/>
              </a:rPr>
              <a:t>Ministère des Finances </a:t>
            </a:r>
          </a:p>
          <a:p>
            <a:pPr marL="0" indent="0">
              <a:lnSpc>
                <a:spcPct val="95999"/>
              </a:lnSpc>
              <a:spcBef>
                <a:spcPts val="1440"/>
              </a:spcBef>
              <a:spcAft>
                <a:spcPts val="0"/>
              </a:spcAft>
            </a:pPr>
            <a:r>
              <a:rPr lang="en-US" sz="1400" dirty="0" smtClean="0">
                <a:latin typeface="Cambria" panose="02040503050406030204" pitchFamily="18" charset="0"/>
                <a:ea typeface="Cambria" panose="02040503050406030204" pitchFamily="18" charset="0"/>
              </a:rPr>
              <a:t>Integration d’un </a:t>
            </a:r>
            <a:r>
              <a:rPr lang="en-US" sz="1400" dirty="0" err="1" smtClean="0">
                <a:latin typeface="Cambria" panose="02040503050406030204" pitchFamily="18" charset="0"/>
                <a:ea typeface="Cambria" panose="02040503050406030204" pitchFamily="18" charset="0"/>
              </a:rPr>
              <a:t>systeme</a:t>
            </a:r>
            <a:r>
              <a:rPr lang="en-US" sz="1400" dirty="0" smtClean="0">
                <a:latin typeface="Cambria" panose="02040503050406030204" pitchFamily="18" charset="0"/>
                <a:ea typeface="Cambria" panose="02040503050406030204" pitchFamily="18" charset="0"/>
              </a:rPr>
              <a:t> RMS(Remote Monitoring Systems) </a:t>
            </a:r>
            <a:r>
              <a:rPr lang="en-US" sz="1400" dirty="0" err="1" smtClean="0">
                <a:latin typeface="Cambria" panose="02040503050406030204" pitchFamily="18" charset="0"/>
                <a:ea typeface="Cambria" panose="02040503050406030204" pitchFamily="18" charset="0"/>
              </a:rPr>
              <a:t>systeme</a:t>
            </a:r>
            <a:r>
              <a:rPr lang="en-US" sz="1400" dirty="0" smtClean="0">
                <a:latin typeface="Cambria" panose="02040503050406030204" pitchFamily="18" charset="0"/>
                <a:ea typeface="Cambria" panose="02040503050406030204" pitchFamily="18" charset="0"/>
              </a:rPr>
              <a:t> de  </a:t>
            </a:r>
            <a:r>
              <a:rPr lang="en-US" sz="1400" dirty="0" err="1" smtClean="0">
                <a:latin typeface="Cambria" panose="02040503050406030204" pitchFamily="18" charset="0"/>
                <a:ea typeface="Cambria" panose="02040503050406030204" pitchFamily="18" charset="0"/>
              </a:rPr>
              <a:t>gestion</a:t>
            </a:r>
            <a:r>
              <a:rPr lang="en-US" sz="1400" dirty="0" smtClean="0">
                <a:latin typeface="Cambria" panose="02040503050406030204" pitchFamily="18" charset="0"/>
                <a:ea typeface="Cambria" panose="02040503050406030204" pitchFamily="18" charset="0"/>
              </a:rPr>
              <a:t> </a:t>
            </a:r>
            <a:r>
              <a:rPr lang="en-US" sz="1400" dirty="0" err="1" smtClean="0">
                <a:latin typeface="Cambria" panose="02040503050406030204" pitchFamily="18" charset="0"/>
                <a:ea typeface="Cambria" panose="02040503050406030204" pitchFamily="18" charset="0"/>
              </a:rPr>
              <a:t>d’energie</a:t>
            </a:r>
            <a:r>
              <a:rPr lang="en-US" sz="1400" dirty="0" smtClean="0">
                <a:latin typeface="Cambria" panose="02040503050406030204" pitchFamily="18" charset="0"/>
                <a:ea typeface="Cambria" panose="02040503050406030204" pitchFamily="18" charset="0"/>
              </a:rPr>
              <a:t> pour la </a:t>
            </a:r>
            <a:r>
              <a:rPr lang="en-US" sz="1400" dirty="0" err="1" smtClean="0">
                <a:latin typeface="Cambria" panose="02040503050406030204" pitchFamily="18" charset="0"/>
                <a:ea typeface="Cambria" panose="02040503050406030204" pitchFamily="18" charset="0"/>
              </a:rPr>
              <a:t>gestion</a:t>
            </a:r>
            <a:r>
              <a:rPr lang="en-US" sz="1400" dirty="0" smtClean="0">
                <a:latin typeface="Cambria" panose="02040503050406030204" pitchFamily="18" charset="0"/>
                <a:ea typeface="Cambria" panose="02040503050406030204" pitchFamily="18" charset="0"/>
              </a:rPr>
              <a:t> </a:t>
            </a:r>
            <a:r>
              <a:rPr lang="fr-FR" sz="1400" dirty="0" smtClean="0">
                <a:latin typeface="Cambria" panose="02040503050406030204" pitchFamily="18" charset="0"/>
                <a:ea typeface="Cambria" panose="02040503050406030204" pitchFamily="18" charset="0"/>
              </a:rPr>
              <a:t>centralisée</a:t>
            </a:r>
            <a:r>
              <a:rPr lang="en-US" sz="1400" dirty="0" smtClean="0">
                <a:latin typeface="Cambria" panose="02040503050406030204" pitchFamily="18" charset="0"/>
                <a:ea typeface="Cambria" panose="02040503050406030204" pitchFamily="18" charset="0"/>
              </a:rPr>
              <a:t> des </a:t>
            </a:r>
            <a:r>
              <a:rPr lang="en-US" sz="1400" dirty="0" err="1" smtClean="0">
                <a:latin typeface="Cambria" panose="02040503050406030204" pitchFamily="18" charset="0"/>
                <a:ea typeface="Cambria" panose="02040503050406030204" pitchFamily="18" charset="0"/>
              </a:rPr>
              <a:t>consommations</a:t>
            </a:r>
            <a:r>
              <a:rPr lang="en-US" sz="1400" dirty="0" smtClean="0">
                <a:latin typeface="Cambria" panose="02040503050406030204" pitchFamily="18" charset="0"/>
                <a:ea typeface="Cambria" panose="02040503050406030204" pitchFamily="18" charset="0"/>
              </a:rPr>
              <a:t> de carburant et </a:t>
            </a:r>
            <a:r>
              <a:rPr lang="en-US" sz="1400" dirty="0" err="1" smtClean="0">
                <a:latin typeface="Cambria" panose="02040503050406030204" pitchFamily="18" charset="0"/>
                <a:ea typeface="Cambria" panose="02040503050406030204" pitchFamily="18" charset="0"/>
              </a:rPr>
              <a:t>d’electricité</a:t>
            </a:r>
            <a:r>
              <a:rPr lang="en-US" sz="1400" dirty="0" smtClean="0">
                <a:latin typeface="Cambria" panose="02040503050406030204" pitchFamily="18" charset="0"/>
                <a:ea typeface="Cambria" panose="02040503050406030204" pitchFamily="18" charset="0"/>
              </a:rPr>
              <a:t> du </a:t>
            </a:r>
            <a:r>
              <a:rPr lang="en-US" sz="1400" dirty="0" err="1" smtClean="0">
                <a:latin typeface="Cambria" panose="02040503050406030204" pitchFamily="18" charset="0"/>
                <a:ea typeface="Cambria" panose="02040503050406030204" pitchFamily="18" charset="0"/>
              </a:rPr>
              <a:t>parc</a:t>
            </a:r>
            <a:r>
              <a:rPr lang="en-US" sz="1400" dirty="0" smtClean="0">
                <a:latin typeface="Cambria" panose="02040503050406030204" pitchFamily="18" charset="0"/>
                <a:ea typeface="Cambria" panose="02040503050406030204" pitchFamily="18" charset="0"/>
              </a:rPr>
              <a:t> de  </a:t>
            </a:r>
            <a:r>
              <a:rPr lang="fr-FR" sz="1400" dirty="0">
                <a:latin typeface="Cambria" panose="02040503050406030204" pitchFamily="18" charset="0"/>
                <a:ea typeface="Cambria" panose="02040503050406030204" pitchFamily="18" charset="0"/>
              </a:rPr>
              <a:t>groupes</a:t>
            </a:r>
            <a:r>
              <a:rPr lang="en-US" sz="1400" dirty="0">
                <a:latin typeface="Cambria" panose="02040503050406030204" pitchFamily="18" charset="0"/>
                <a:ea typeface="Cambria" panose="02040503050406030204" pitchFamily="18" charset="0"/>
              </a:rPr>
              <a:t> </a:t>
            </a:r>
            <a:r>
              <a:rPr lang="en-US" sz="1400" dirty="0" err="1" smtClean="0">
                <a:latin typeface="Cambria" panose="02040503050406030204" pitchFamily="18" charset="0"/>
                <a:ea typeface="Cambria" panose="02040503050406030204" pitchFamily="18" charset="0"/>
              </a:rPr>
              <a:t>electrogènes</a:t>
            </a:r>
            <a:r>
              <a:rPr lang="en-US" sz="1400" dirty="0" smtClean="0">
                <a:latin typeface="Cambria" panose="02040503050406030204" pitchFamily="18" charset="0"/>
                <a:ea typeface="Cambria" panose="02040503050406030204" pitchFamily="18" charset="0"/>
              </a:rPr>
              <a:t>  du </a:t>
            </a:r>
            <a:r>
              <a:rPr lang="en-US" sz="1400" dirty="0" err="1" smtClean="0">
                <a:latin typeface="Cambria" panose="02040503050406030204" pitchFamily="18" charset="0"/>
                <a:ea typeface="Cambria" panose="02040503050406030204" pitchFamily="18" charset="0"/>
              </a:rPr>
              <a:t>Ministere</a:t>
            </a:r>
            <a:r>
              <a:rPr lang="en-US" sz="1400" dirty="0" smtClean="0">
                <a:latin typeface="Cambria" panose="02040503050406030204" pitchFamily="18" charset="0"/>
                <a:ea typeface="Cambria" panose="02040503050406030204" pitchFamily="18" charset="0"/>
              </a:rPr>
              <a:t> des Finances et des </a:t>
            </a:r>
            <a:r>
              <a:rPr lang="en-US" sz="1400" dirty="0" err="1" smtClean="0">
                <a:latin typeface="Cambria" panose="02040503050406030204" pitchFamily="18" charset="0"/>
                <a:ea typeface="Cambria" panose="02040503050406030204" pitchFamily="18" charset="0"/>
              </a:rPr>
              <a:t>régies</a:t>
            </a:r>
            <a:r>
              <a:rPr lang="en-US" sz="1400" dirty="0" smtClean="0">
                <a:latin typeface="Cambria" panose="02040503050406030204" pitchFamily="18" charset="0"/>
                <a:ea typeface="Cambria" panose="02040503050406030204" pitchFamily="18" charset="0"/>
              </a:rPr>
              <a:t> </a:t>
            </a:r>
            <a:r>
              <a:rPr lang="en-US" sz="1400" dirty="0" err="1" smtClean="0">
                <a:latin typeface="Cambria" panose="02040503050406030204" pitchFamily="18" charset="0"/>
                <a:ea typeface="Cambria" panose="02040503050406030204" pitchFamily="18" charset="0"/>
              </a:rPr>
              <a:t>financieres</a:t>
            </a:r>
            <a:r>
              <a:rPr lang="en-US" sz="1400" dirty="0" smtClean="0">
                <a:latin typeface="Cambria" panose="02040503050406030204" pitchFamily="18" charset="0"/>
                <a:ea typeface="Cambria" panose="02040503050406030204" pitchFamily="18" charset="0"/>
              </a:rPr>
              <a:t> </a:t>
            </a:r>
            <a:r>
              <a:rPr lang="fr-FR" sz="1400" dirty="0" smtClean="0">
                <a:latin typeface="Cambria" panose="02040503050406030204" pitchFamily="18" charset="0"/>
                <a:ea typeface="Cambria" panose="02040503050406030204" pitchFamily="18" charset="0"/>
              </a:rPr>
              <a:t> de </a:t>
            </a:r>
            <a:r>
              <a:rPr lang="fr-FR" sz="1400" dirty="0" err="1" smtClean="0">
                <a:latin typeface="Cambria" panose="02040503050406030204" pitchFamily="18" charset="0"/>
                <a:ea typeface="Cambria" panose="02040503050406030204" pitchFamily="18" charset="0"/>
              </a:rPr>
              <a:t>brazzaville</a:t>
            </a:r>
            <a:r>
              <a:rPr lang="fr-FR" sz="1400" dirty="0" smtClean="0">
                <a:latin typeface="Cambria" panose="02040503050406030204" pitchFamily="18" charset="0"/>
                <a:ea typeface="Cambria" panose="02040503050406030204" pitchFamily="18" charset="0"/>
              </a:rPr>
              <a:t> et </a:t>
            </a:r>
            <a:r>
              <a:rPr lang="fr-FR" sz="1400" dirty="0" err="1" smtClean="0">
                <a:latin typeface="Cambria" panose="02040503050406030204" pitchFamily="18" charset="0"/>
                <a:ea typeface="Cambria" panose="02040503050406030204" pitchFamily="18" charset="0"/>
              </a:rPr>
              <a:t>Pointe-noire</a:t>
            </a:r>
            <a:r>
              <a:rPr lang="fr-FR" sz="1400" dirty="0" smtClean="0">
                <a:latin typeface="Cambria" panose="02040503050406030204" pitchFamily="18" charset="0"/>
                <a:ea typeface="Cambria" panose="02040503050406030204" pitchFamily="18" charset="0"/>
              </a:rPr>
              <a:t> </a:t>
            </a:r>
            <a:endParaRPr lang="fr-FR" sz="1400" dirty="0">
              <a:latin typeface="Cambria" panose="02040503050406030204" pitchFamily="18" charset="0"/>
              <a:ea typeface="Cambria" panose="02040503050406030204" pitchFamily="18" charset="0"/>
            </a:endParaRPr>
          </a:p>
          <a:p>
            <a:pPr marL="0" marR="0" indent="0">
              <a:lnSpc>
                <a:spcPct val="95999"/>
              </a:lnSpc>
              <a:spcBef>
                <a:spcPts val="1440"/>
              </a:spcBef>
              <a:spcAft>
                <a:spcPts val="0"/>
              </a:spcAft>
            </a:pPr>
            <a:r>
              <a:rPr lang="fr-FR" sz="1600" b="1" spc="-35" dirty="0" smtClean="0">
                <a:latin typeface="Cambria" panose="02040503050406030204" pitchFamily="18" charset="0"/>
                <a:ea typeface="Cambria" panose="02040503050406030204" pitchFamily="18" charset="0"/>
              </a:rPr>
              <a:t>SO.CO.PEC (Société Congolaise de Pêche)</a:t>
            </a:r>
          </a:p>
          <a:p>
            <a:pPr marL="0" marR="0" indent="0">
              <a:lnSpc>
                <a:spcPct val="95999"/>
              </a:lnSpc>
              <a:spcBef>
                <a:spcPts val="1440"/>
              </a:spcBef>
              <a:spcAft>
                <a:spcPts val="0"/>
              </a:spcAft>
            </a:pPr>
            <a:r>
              <a:rPr lang="fr-FR" sz="1300" spc="-35" dirty="0" smtClean="0">
                <a:latin typeface="Cambria" panose="02040503050406030204" pitchFamily="18" charset="0"/>
                <a:ea typeface="Cambria" panose="02040503050406030204" pitchFamily="18" charset="0"/>
              </a:rPr>
              <a:t>Sécurisation (vidéosurveillance marine) de la Flotte des navires de pêches, avec un système de vidéosurveillance embarqué.</a:t>
            </a:r>
          </a:p>
          <a:p>
            <a:pPr marL="0" marR="0" indent="0">
              <a:lnSpc>
                <a:spcPct val="95999"/>
              </a:lnSpc>
              <a:spcBef>
                <a:spcPts val="1440"/>
              </a:spcBef>
              <a:spcAft>
                <a:spcPts val="0"/>
              </a:spcAft>
            </a:pPr>
            <a:r>
              <a:rPr lang="fr-FR" sz="1300" spc="-35" dirty="0" smtClean="0">
                <a:latin typeface="Cambria" panose="02040503050406030204" pitchFamily="18" charset="0"/>
                <a:ea typeface="Cambria" panose="02040503050406030204" pitchFamily="18" charset="0"/>
              </a:rPr>
              <a:t>Intégration d’un système d’alarme anti-intrusion sans fils  </a:t>
            </a:r>
          </a:p>
          <a:p>
            <a:pPr marL="0" marR="0" indent="0">
              <a:lnSpc>
                <a:spcPct val="95999"/>
              </a:lnSpc>
              <a:spcBef>
                <a:spcPts val="1440"/>
              </a:spcBef>
              <a:spcAft>
                <a:spcPts val="0"/>
              </a:spcAft>
            </a:pPr>
            <a:r>
              <a:rPr lang="fr-FR" sz="1300" spc="-35" dirty="0" smtClean="0">
                <a:latin typeface="Cambria" panose="02040503050406030204" pitchFamily="18" charset="0"/>
                <a:ea typeface="Cambria" panose="02040503050406030204" pitchFamily="18" charset="0"/>
              </a:rPr>
              <a:t>Déploiement de la vidéosurveillance dans au Siege de SO.CO.PEC dans l’enceinte du port Autonome de Pointe-Noire </a:t>
            </a:r>
          </a:p>
          <a:p>
            <a:pPr marL="0" indent="0">
              <a:lnSpc>
                <a:spcPct val="95999"/>
              </a:lnSpc>
              <a:spcBef>
                <a:spcPts val="1440"/>
              </a:spcBef>
              <a:spcAft>
                <a:spcPts val="0"/>
              </a:spcAft>
            </a:pPr>
            <a:r>
              <a:rPr lang="en-US" sz="1600" b="1" dirty="0" smtClean="0">
                <a:latin typeface="Cambria" panose="02040503050406030204" pitchFamily="18" charset="0"/>
                <a:ea typeface="Cambria" panose="02040503050406030204" pitchFamily="18" charset="0"/>
              </a:rPr>
              <a:t>MTN (</a:t>
            </a:r>
            <a:r>
              <a:rPr lang="en-US" sz="1600" b="1" dirty="0" err="1" smtClean="0">
                <a:latin typeface="Cambria" panose="02040503050406030204" pitchFamily="18" charset="0"/>
                <a:ea typeface="Cambria" panose="02040503050406030204" pitchFamily="18" charset="0"/>
              </a:rPr>
              <a:t>cAMEROUN</a:t>
            </a:r>
            <a:r>
              <a:rPr lang="en-US" sz="1600" b="1"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en</a:t>
            </a:r>
            <a:r>
              <a:rPr lang="en-US" sz="1600" dirty="0" smtClean="0">
                <a:latin typeface="Cambria" panose="02040503050406030204" pitchFamily="18" charset="0"/>
                <a:ea typeface="Cambria" panose="02040503050406030204" pitchFamily="18" charset="0"/>
              </a:rPr>
              <a:t> </a:t>
            </a:r>
            <a:r>
              <a:rPr lang="fr-FR" sz="1600" dirty="0" smtClean="0">
                <a:latin typeface="Cambria" panose="02040503050406030204" pitchFamily="18" charset="0"/>
                <a:ea typeface="Cambria" panose="02040503050406030204" pitchFamily="18" charset="0"/>
              </a:rPr>
              <a:t>partenariat</a:t>
            </a:r>
            <a:r>
              <a:rPr lang="en-US" sz="1600" dirty="0" smtClean="0">
                <a:latin typeface="Cambria" panose="02040503050406030204" pitchFamily="18" charset="0"/>
                <a:ea typeface="Cambria" panose="02040503050406030204" pitchFamily="18" charset="0"/>
              </a:rPr>
              <a:t> avec </a:t>
            </a:r>
            <a:r>
              <a:rPr lang="en-US" sz="1600" b="1" dirty="0" err="1" smtClean="0">
                <a:latin typeface="Cambria" panose="02040503050406030204" pitchFamily="18" charset="0"/>
                <a:ea typeface="Cambria" panose="02040503050406030204" pitchFamily="18" charset="0"/>
              </a:rPr>
              <a:t>Geofilling</a:t>
            </a:r>
            <a:r>
              <a:rPr lang="en-US" sz="1600" b="1" dirty="0" smtClean="0">
                <a:latin typeface="Cambria" panose="02040503050406030204" pitchFamily="18" charset="0"/>
                <a:ea typeface="Cambria" panose="02040503050406030204" pitchFamily="18" charset="0"/>
              </a:rPr>
              <a:t> Systems et CFAO</a:t>
            </a:r>
          </a:p>
          <a:p>
            <a:pPr marL="0" indent="0">
              <a:lnSpc>
                <a:spcPct val="95999"/>
              </a:lnSpc>
              <a:spcBef>
                <a:spcPts val="1440"/>
              </a:spcBef>
              <a:spcAft>
                <a:spcPts val="0"/>
              </a:spcAft>
            </a:pPr>
            <a:r>
              <a:rPr lang="en-US" sz="1400" dirty="0" smtClean="0">
                <a:latin typeface="Cambria" panose="02040503050406030204" pitchFamily="18" charset="0"/>
                <a:ea typeface="Cambria" panose="02040503050406030204" pitchFamily="18" charset="0"/>
              </a:rPr>
              <a:t>Integration des </a:t>
            </a:r>
            <a:r>
              <a:rPr lang="fr-FR" sz="1400" dirty="0" smtClean="0">
                <a:latin typeface="Cambria" panose="02040503050406030204" pitchFamily="18" charset="0"/>
                <a:ea typeface="Cambria" panose="02040503050406030204" pitchFamily="18" charset="0"/>
              </a:rPr>
              <a:t>Jauge</a:t>
            </a:r>
            <a:r>
              <a:rPr lang="en-US" sz="1400" dirty="0" smtClean="0">
                <a:latin typeface="Cambria" panose="02040503050406030204" pitchFamily="18" charset="0"/>
                <a:ea typeface="Cambria" panose="02040503050406030204" pitchFamily="18" charset="0"/>
              </a:rPr>
              <a:t>s </a:t>
            </a:r>
            <a:r>
              <a:rPr lang="fr-FR" sz="1400" dirty="0" smtClean="0">
                <a:latin typeface="Cambria" panose="02040503050406030204" pitchFamily="18" charset="0"/>
                <a:ea typeface="Cambria" panose="02040503050406030204" pitchFamily="18" charset="0"/>
              </a:rPr>
              <a:t>électroniques</a:t>
            </a:r>
            <a:r>
              <a:rPr lang="en-US" sz="1400" dirty="0" smtClean="0">
                <a:latin typeface="Cambria" panose="02040503050406030204" pitchFamily="18" charset="0"/>
                <a:ea typeface="Cambria" panose="02040503050406030204" pitchFamily="18" charset="0"/>
              </a:rPr>
              <a:t> </a:t>
            </a:r>
            <a:r>
              <a:rPr lang="en-US" sz="1400" b="1" dirty="0" smtClean="0">
                <a:latin typeface="Cambria" panose="02040503050406030204" pitchFamily="18" charset="0"/>
                <a:ea typeface="Cambria" panose="02040503050406030204" pitchFamily="18" charset="0"/>
              </a:rPr>
              <a:t>XS Level </a:t>
            </a:r>
            <a:r>
              <a:rPr lang="en-US" sz="1400" dirty="0" smtClean="0">
                <a:latin typeface="Cambria" panose="02040503050406030204" pitchFamily="18" charset="0"/>
                <a:ea typeface="Cambria" panose="02040503050406030204" pitchFamily="18" charset="0"/>
              </a:rPr>
              <a:t>pour la </a:t>
            </a:r>
            <a:r>
              <a:rPr lang="en-US" sz="1400" dirty="0" err="1" smtClean="0">
                <a:latin typeface="Cambria" panose="02040503050406030204" pitchFamily="18" charset="0"/>
                <a:ea typeface="Cambria" panose="02040503050406030204" pitchFamily="18" charset="0"/>
              </a:rPr>
              <a:t>gestion</a:t>
            </a:r>
            <a:r>
              <a:rPr lang="en-US" sz="1400" dirty="0" smtClean="0">
                <a:latin typeface="Cambria" panose="02040503050406030204" pitchFamily="18" charset="0"/>
                <a:ea typeface="Cambria" panose="02040503050406030204" pitchFamily="18" charset="0"/>
              </a:rPr>
              <a:t> </a:t>
            </a:r>
            <a:r>
              <a:rPr lang="fr-FR" sz="1400" dirty="0" smtClean="0">
                <a:latin typeface="Cambria" panose="02040503050406030204" pitchFamily="18" charset="0"/>
                <a:ea typeface="Cambria" panose="02040503050406030204" pitchFamily="18" charset="0"/>
              </a:rPr>
              <a:t>centralisée</a:t>
            </a:r>
            <a:r>
              <a:rPr lang="en-US" sz="1400" dirty="0" smtClean="0">
                <a:latin typeface="Cambria" panose="02040503050406030204" pitchFamily="18" charset="0"/>
                <a:ea typeface="Cambria" panose="02040503050406030204" pitchFamily="18" charset="0"/>
              </a:rPr>
              <a:t> des consummations de carburant des </a:t>
            </a:r>
            <a:r>
              <a:rPr lang="fr-FR" sz="1400" dirty="0" smtClean="0">
                <a:latin typeface="Cambria" panose="02040503050406030204" pitchFamily="18" charset="0"/>
                <a:ea typeface="Cambria" panose="02040503050406030204" pitchFamily="18" charset="0"/>
              </a:rPr>
              <a:t>groupes</a:t>
            </a:r>
            <a:r>
              <a:rPr lang="en-US" sz="1400" dirty="0" smtClean="0">
                <a:latin typeface="Cambria" panose="02040503050406030204" pitchFamily="18" charset="0"/>
                <a:ea typeface="Cambria" panose="02040503050406030204" pitchFamily="18" charset="0"/>
              </a:rPr>
              <a:t> </a:t>
            </a:r>
            <a:r>
              <a:rPr lang="en-US" sz="1400" dirty="0" err="1" smtClean="0">
                <a:latin typeface="Cambria" panose="02040503050406030204" pitchFamily="18" charset="0"/>
                <a:ea typeface="Cambria" panose="02040503050406030204" pitchFamily="18" charset="0"/>
              </a:rPr>
              <a:t>electrogènes</a:t>
            </a:r>
            <a:r>
              <a:rPr lang="en-US" sz="1400" dirty="0" smtClean="0">
                <a:latin typeface="Cambria" panose="02040503050406030204" pitchFamily="18" charset="0"/>
                <a:ea typeface="Cambria" panose="02040503050406030204" pitchFamily="18" charset="0"/>
              </a:rPr>
              <a:t> des </a:t>
            </a:r>
            <a:r>
              <a:rPr lang="fr-FR" sz="1400" dirty="0" smtClean="0">
                <a:latin typeface="Cambria" panose="02040503050406030204" pitchFamily="18" charset="0"/>
                <a:ea typeface="Cambria" panose="02040503050406030204" pitchFamily="18" charset="0"/>
              </a:rPr>
              <a:t>Stations de transmissions (relais télécom)</a:t>
            </a:r>
            <a:endParaRPr lang="fr-FR" sz="1400" dirty="0">
              <a:latin typeface="Cambria" panose="02040503050406030204" pitchFamily="18" charset="0"/>
              <a:ea typeface="Cambria" panose="02040503050406030204" pitchFamily="18" charset="0"/>
            </a:endParaRPr>
          </a:p>
          <a:p>
            <a:pPr marL="0" marR="0" indent="0">
              <a:lnSpc>
                <a:spcPct val="95999"/>
              </a:lnSpc>
              <a:spcBef>
                <a:spcPts val="1440"/>
              </a:spcBef>
              <a:spcAft>
                <a:spcPts val="0"/>
              </a:spcAft>
            </a:pPr>
            <a:endParaRPr lang="fr-FR" sz="18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smtClean="0"/>
              <a:t>Quelques Références </a:t>
            </a:r>
            <a:endParaRPr lang="fr-FR" dirty="0" smtClean="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615782" cy="5558556"/>
          </a:xfrm>
        </p:spPr>
        <p:txBody>
          <a:bodyPr/>
          <a:lstStyle/>
          <a:p>
            <a:pPr indent="-30163">
              <a:defRPr/>
            </a:pPr>
            <a:endParaRPr lang="en-US" sz="1800" dirty="0" smtClean="0">
              <a:latin typeface="Cambria" panose="02040503050406030204" pitchFamily="18" charset="0"/>
            </a:endParaRPr>
          </a:p>
          <a:p>
            <a:pPr marL="363537" indent="0">
              <a:buNone/>
              <a:defRPr/>
            </a:pPr>
            <a:endParaRPr lang="en-US" sz="1800" dirty="0" smtClean="0">
              <a:latin typeface="Cambria" panose="02040503050406030204" pitchFamily="18" charset="0"/>
            </a:endParaRPr>
          </a:p>
          <a:p>
            <a:pPr eaLnBrk="1" hangingPunct="1">
              <a:defRPr/>
            </a:pPr>
            <a:endParaRPr lang="fr-FR" sz="1800" i="1" dirty="0" smtClean="0"/>
          </a:p>
          <a:p>
            <a:pPr eaLnBrk="1" hangingPunct="1">
              <a:defRPr/>
            </a:pPr>
            <a:endParaRPr lang="fr-FR" sz="1800" i="1" dirty="0" smtClean="0"/>
          </a:p>
          <a:p>
            <a:pPr eaLnBrk="1" hangingPunct="1">
              <a:defRPr/>
            </a:pPr>
            <a:endParaRPr lang="fr-FR" sz="1800" i="1" dirty="0"/>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sz="2400" dirty="0" smtClean="0">
                <a:latin typeface="Cambria" panose="02040503050406030204" pitchFamily="18" charset="0"/>
              </a:rPr>
              <a:t>Nos Partenaires </a:t>
            </a:r>
          </a:p>
        </p:txBody>
      </p:sp>
      <p:pic>
        <p:nvPicPr>
          <p:cNvPr id="4" name="Picture 2" descr="Résultat de recherche d'images pour &quot;kwisatz&quot;"/>
          <p:cNvPicPr/>
          <p:nvPr/>
        </p:nvPicPr>
        <p:blipFill>
          <a:blip r:embed="rId2">
            <a:extLst>
              <a:ext uri="{28A0092B-C50C-407E-A947-70E740481C1C}">
                <a14:useLocalDpi xmlns:a14="http://schemas.microsoft.com/office/drawing/2010/main" val="0"/>
              </a:ext>
            </a:extLst>
          </a:blip>
          <a:srcRect/>
          <a:stretch>
            <a:fillRect/>
          </a:stretch>
        </p:blipFill>
        <p:spPr bwMode="auto">
          <a:xfrm>
            <a:off x="219218" y="1001549"/>
            <a:ext cx="1256438" cy="144216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Résultat de recherche d'images pour &quot;salto&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017" y="5252678"/>
            <a:ext cx="1616927" cy="880380"/>
          </a:xfrm>
          <a:prstGeom prst="rect">
            <a:avLst/>
          </a:prstGeom>
          <a:noFill/>
          <a:ln>
            <a:noFill/>
          </a:ln>
        </p:spPr>
      </p:pic>
      <p:pic>
        <p:nvPicPr>
          <p:cNvPr id="6" name="Image 5" descr="Résultat de recherche d'images pour &quot;leo logiciel de caisse&quot;"/>
          <p:cNvPicPr/>
          <p:nvPr/>
        </p:nvPicPr>
        <p:blipFill>
          <a:blip r:embed="rId4">
            <a:extLst>
              <a:ext uri="{28A0092B-C50C-407E-A947-70E740481C1C}">
                <a14:useLocalDpi xmlns:a14="http://schemas.microsoft.com/office/drawing/2010/main" val="0"/>
              </a:ext>
            </a:extLst>
          </a:blip>
          <a:srcRect/>
          <a:stretch>
            <a:fillRect/>
          </a:stretch>
        </p:blipFill>
        <p:spPr bwMode="auto">
          <a:xfrm>
            <a:off x="44450" y="3824227"/>
            <a:ext cx="2650483" cy="708648"/>
          </a:xfrm>
          <a:prstGeom prst="rect">
            <a:avLst/>
          </a:prstGeom>
          <a:noFill/>
          <a:ln>
            <a:noFill/>
          </a:ln>
        </p:spPr>
      </p:pic>
      <p:pic>
        <p:nvPicPr>
          <p:cNvPr id="2050" name="Picture 2" descr="Résultat de recherche d'images pour &quot;oxhoo&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1882" y="976141"/>
            <a:ext cx="1491113" cy="1361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posiflex caiss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868" y="4325166"/>
            <a:ext cx="2057390" cy="5235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cib ingenieri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054" y="5445223"/>
            <a:ext cx="2083200" cy="7812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Résultat de recherche d'images pour &quot;it-tude toulouse&quot;"/>
          <p:cNvSpPr>
            <a:spLocks noChangeAspect="1" noChangeArrowheads="1"/>
          </p:cNvSpPr>
          <p:nvPr/>
        </p:nvSpPr>
        <p:spPr bwMode="auto">
          <a:xfrm>
            <a:off x="155575" y="-144463"/>
            <a:ext cx="2133296" cy="21333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10" descr="Résultat de recherche d'images pour &quot;it-tude toulo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0" name="Picture 12" descr="Image associé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6077" y="2163886"/>
            <a:ext cx="1408174" cy="140817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DOMEGA ALARME&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244" y="2521997"/>
            <a:ext cx="2357849" cy="97850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ésultat de recherche d'images pour &quot;ingenic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14747" y="1412961"/>
            <a:ext cx="1262812" cy="4878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81840" y="5113966"/>
            <a:ext cx="1874335" cy="1017497"/>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7244" y="4689055"/>
            <a:ext cx="1851250" cy="563623"/>
          </a:xfrm>
          <a:prstGeom prst="rect">
            <a:avLst/>
          </a:prstGeom>
        </p:spPr>
      </p:pic>
      <p:pic>
        <p:nvPicPr>
          <p:cNvPr id="1026" name="Picture 2" descr="Description : C:\Users\JACQUES OLIVIER TCHE\Desktop\Hemad 2\Nouveau dossier\Signature de mail new\Hemasystem-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405" y="3692708"/>
            <a:ext cx="2191437" cy="84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23582" y="6235421"/>
            <a:ext cx="3413175" cy="567736"/>
          </a:xfrm>
          <a:prstGeom prst="rect">
            <a:avLst/>
          </a:prstGeom>
        </p:spPr>
      </p:pic>
      <p:pic>
        <p:nvPicPr>
          <p:cNvPr id="12" name="Imag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76320" y="2815668"/>
            <a:ext cx="1753922" cy="1075575"/>
          </a:xfrm>
          <a:prstGeom prst="rect">
            <a:avLst/>
          </a:prstGeom>
        </p:spPr>
      </p:pic>
      <p:pic>
        <p:nvPicPr>
          <p:cNvPr id="13" name="Imag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89607" y="1871818"/>
            <a:ext cx="1966568" cy="601272"/>
          </a:xfrm>
          <a:prstGeom prst="rect">
            <a:avLst/>
          </a:prstGeom>
        </p:spPr>
      </p:pic>
    </p:spTree>
    <p:extLst>
      <p:ext uri="{BB962C8B-B14F-4D97-AF65-F5344CB8AC3E}">
        <p14:creationId xmlns:p14="http://schemas.microsoft.com/office/powerpoint/2010/main" val="15367122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1" y="966788"/>
            <a:ext cx="4743574" cy="5630862"/>
          </a:xfrm>
        </p:spPr>
        <p:txBody>
          <a:bodyPr/>
          <a:lstStyle/>
          <a:p>
            <a:pPr eaLnBrk="1" hangingPunct="1">
              <a:defRPr/>
            </a:pPr>
            <a:endParaRPr lang="fr-FR" sz="1800" i="1" dirty="0" smtClean="0"/>
          </a:p>
          <a:p>
            <a:pPr eaLnBrk="1" hangingPunct="1">
              <a:defRPr/>
            </a:pPr>
            <a:endParaRPr lang="fr-FR" sz="1800" i="1" dirty="0"/>
          </a:p>
          <a:p>
            <a:pPr eaLnBrk="1" hangingPunct="1">
              <a:defRPr/>
            </a:pPr>
            <a:endParaRPr lang="fr-FR" sz="1800" i="1" dirty="0" smtClean="0"/>
          </a:p>
          <a:p>
            <a:pPr eaLnBrk="1" hangingPunct="1">
              <a:buFont typeface="Wingdings" pitchFamily="2" charset="2"/>
              <a:buNone/>
              <a:defRPr/>
            </a:pPr>
            <a:endParaRPr lang="fr-FR" sz="1800" i="1" dirty="0"/>
          </a:p>
          <a:p>
            <a:pPr eaLnBrk="1" hangingPunct="1">
              <a:defRPr/>
            </a:pPr>
            <a:endParaRPr lang="fr-FR" sz="1800" dirty="0"/>
          </a:p>
        </p:txBody>
      </p:sp>
      <p:sp>
        <p:nvSpPr>
          <p:cNvPr id="9218" name="Rectangle 2"/>
          <p:cNvSpPr>
            <a:spLocks noGrp="1" noChangeArrowheads="1"/>
          </p:cNvSpPr>
          <p:nvPr>
            <p:ph type="title"/>
          </p:nvPr>
        </p:nvSpPr>
        <p:spPr/>
        <p:txBody>
          <a:bodyPr/>
          <a:lstStyle/>
          <a:p>
            <a:pPr eaLnBrk="1" hangingPunct="1"/>
            <a:r>
              <a:rPr lang="fr-FR" i="1" smtClean="0"/>
              <a:t>Des Questions </a:t>
            </a:r>
            <a:r>
              <a:rPr lang="fr-FR" i="1" dirty="0" smtClean="0"/>
              <a:t>?</a:t>
            </a:r>
            <a:endParaRPr lang="fr-FR" dirty="0" smtClean="0"/>
          </a:p>
        </p:txBody>
      </p:sp>
      <p:sp>
        <p:nvSpPr>
          <p:cNvPr id="5" name="Rectangle 4"/>
          <p:cNvSpPr/>
          <p:nvPr/>
        </p:nvSpPr>
        <p:spPr>
          <a:xfrm>
            <a:off x="2286000" y="3161235"/>
            <a:ext cx="4572000" cy="978729"/>
          </a:xfrm>
          <a:prstGeom prst="rect">
            <a:avLst/>
          </a:prstGeom>
        </p:spPr>
        <p:txBody>
          <a:bodyPr>
            <a:spAutoFit/>
          </a:bodyPr>
          <a:lstStyle/>
          <a:p>
            <a:pPr marL="342900" indent="-342900" algn="ctr">
              <a:lnSpc>
                <a:spcPct val="80000"/>
              </a:lnSpc>
              <a:spcBef>
                <a:spcPct val="20000"/>
              </a:spcBef>
              <a:buClr>
                <a:schemeClr val="hlink"/>
              </a:buClr>
              <a:buFont typeface="Wingdings" pitchFamily="2" charset="2"/>
              <a:buNone/>
            </a:pPr>
            <a:r>
              <a:rPr lang="fr-FR" sz="3200" b="1" dirty="0" smtClean="0">
                <a:solidFill>
                  <a:schemeClr val="tx1"/>
                </a:solidFill>
                <a:latin typeface="+mn-lt"/>
                <a:cs typeface="Times New Roman" pitchFamily="18" charset="0"/>
              </a:rPr>
              <a:t> MERCI </a:t>
            </a:r>
          </a:p>
          <a:p>
            <a:pPr marL="342900" indent="-342900" algn="ctr">
              <a:lnSpc>
                <a:spcPct val="80000"/>
              </a:lnSpc>
              <a:spcBef>
                <a:spcPct val="20000"/>
              </a:spcBef>
              <a:buClr>
                <a:schemeClr val="hlink"/>
              </a:buClr>
              <a:buFont typeface="Wingdings" pitchFamily="2" charset="2"/>
              <a:buNone/>
            </a:pPr>
            <a:r>
              <a:rPr lang="fr-FR" sz="3200" b="1" dirty="0" smtClean="0">
                <a:solidFill>
                  <a:schemeClr val="tx1"/>
                </a:solidFill>
                <a:latin typeface="+mn-lt"/>
                <a:cs typeface="Times New Roman" pitchFamily="18" charset="0"/>
              </a:rPr>
              <a:t>de votre attention</a:t>
            </a:r>
            <a:endParaRPr lang="en-GB" sz="3200" b="1" dirty="0">
              <a:solidFill>
                <a:schemeClr val="tx1"/>
              </a:solidFill>
              <a:latin typeface="+mn-lt"/>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1" y="966788"/>
            <a:ext cx="4743574" cy="5630862"/>
          </a:xfrm>
        </p:spPr>
        <p:txBody>
          <a:bodyPr/>
          <a:lstStyle/>
          <a:p>
            <a:pPr eaLnBrk="1" hangingPunct="1">
              <a:defRPr/>
            </a:pPr>
            <a:endParaRPr lang="fr-FR" sz="1800" i="1" dirty="0" smtClean="0"/>
          </a:p>
          <a:p>
            <a:pPr eaLnBrk="1" hangingPunct="1">
              <a:defRPr/>
            </a:pPr>
            <a:endParaRPr lang="fr-FR" sz="1800" i="1" dirty="0"/>
          </a:p>
          <a:p>
            <a:pPr eaLnBrk="1" hangingPunct="1">
              <a:defRPr/>
            </a:pPr>
            <a:endParaRPr lang="fr-FR" sz="1800" i="1" dirty="0" smtClean="0"/>
          </a:p>
          <a:p>
            <a:pPr eaLnBrk="1" hangingPunct="1">
              <a:buFont typeface="Wingdings" pitchFamily="2" charset="2"/>
              <a:buNone/>
              <a:defRPr/>
            </a:pPr>
            <a:endParaRPr lang="fr-FR" sz="1800" i="1" dirty="0"/>
          </a:p>
          <a:p>
            <a:pPr eaLnBrk="1" hangingPunct="1">
              <a:defRPr/>
            </a:pPr>
            <a:endParaRPr lang="fr-FR" sz="1800" dirty="0"/>
          </a:p>
        </p:txBody>
      </p:sp>
      <p:sp>
        <p:nvSpPr>
          <p:cNvPr id="9218" name="Rectangle 2"/>
          <p:cNvSpPr>
            <a:spLocks noGrp="1" noChangeArrowheads="1"/>
          </p:cNvSpPr>
          <p:nvPr>
            <p:ph type="title"/>
          </p:nvPr>
        </p:nvSpPr>
        <p:spPr/>
        <p:txBody>
          <a:bodyPr/>
          <a:lstStyle/>
          <a:p>
            <a:pPr eaLnBrk="1" hangingPunct="1"/>
            <a:r>
              <a:rPr lang="fr-FR" i="1" dirty="0" smtClean="0"/>
              <a:t>Merci </a:t>
            </a:r>
            <a:r>
              <a:rPr lang="fr-FR" i="1" smtClean="0"/>
              <a:t>de votre Attention</a:t>
            </a:r>
            <a:endParaRPr lang="fr-FR" dirty="0" smtClean="0"/>
          </a:p>
        </p:txBody>
      </p:sp>
      <p:sp>
        <p:nvSpPr>
          <p:cNvPr id="6" name="Rectangle 5"/>
          <p:cNvSpPr/>
          <p:nvPr/>
        </p:nvSpPr>
        <p:spPr>
          <a:xfrm>
            <a:off x="44451" y="5397321"/>
            <a:ext cx="6641975" cy="1569660"/>
          </a:xfrm>
          <a:prstGeom prst="rect">
            <a:avLst/>
          </a:prstGeom>
        </p:spPr>
        <p:txBody>
          <a:bodyPr wrap="square">
            <a:spAutoFit/>
          </a:bodyPr>
          <a:lstStyle/>
          <a:p>
            <a:pPr eaLnBrk="0" hangingPunct="0"/>
            <a:r>
              <a:rPr lang="fr-FR" b="1" dirty="0" smtClean="0">
                <a:solidFill>
                  <a:srgbClr val="969696"/>
                </a:solidFill>
              </a:rPr>
              <a:t>Votre contact :</a:t>
            </a:r>
          </a:p>
          <a:p>
            <a:pPr eaLnBrk="0" hangingPunct="0"/>
            <a:endParaRPr lang="fr-FR" sz="800" b="1" dirty="0" smtClean="0">
              <a:solidFill>
                <a:srgbClr val="969696"/>
              </a:solidFill>
            </a:endParaRPr>
          </a:p>
          <a:p>
            <a:pPr eaLnBrk="0" hangingPunct="0"/>
            <a:r>
              <a:rPr lang="fr-FR" sz="1200" b="1" dirty="0" smtClean="0">
                <a:solidFill>
                  <a:srgbClr val="969696"/>
                </a:solidFill>
              </a:rPr>
              <a:t>Emmanuel ZOUZI</a:t>
            </a:r>
            <a:r>
              <a:rPr lang="fr-FR" b="1" dirty="0" smtClean="0">
                <a:solidFill>
                  <a:srgbClr val="969696"/>
                </a:solidFill>
                <a:sym typeface="Webdings" pitchFamily="18" charset="2"/>
              </a:rPr>
              <a:t> </a:t>
            </a:r>
            <a:r>
              <a:rPr lang="fr-FR" sz="1200" b="1" dirty="0" smtClean="0">
                <a:solidFill>
                  <a:srgbClr val="969696"/>
                </a:solidFill>
                <a:sym typeface="Webdings" pitchFamily="18" charset="2"/>
              </a:rPr>
              <a:t>+242 068800766</a:t>
            </a:r>
            <a:r>
              <a:rPr lang="fr-FR" b="1" dirty="0" smtClean="0">
                <a:solidFill>
                  <a:srgbClr val="969696"/>
                </a:solidFill>
                <a:sym typeface="Webdings" pitchFamily="18" charset="2"/>
              </a:rPr>
              <a:t></a:t>
            </a:r>
            <a:r>
              <a:rPr lang="fr-FR" sz="1200" b="1" dirty="0" smtClean="0">
                <a:solidFill>
                  <a:srgbClr val="969696"/>
                </a:solidFill>
                <a:sym typeface="Webdings" pitchFamily="18" charset="2"/>
              </a:rPr>
              <a:t>+33 6 71990006</a:t>
            </a:r>
          </a:p>
          <a:p>
            <a:pPr eaLnBrk="0" hangingPunct="0"/>
            <a:r>
              <a:rPr lang="fr-FR" b="1" dirty="0" smtClean="0">
                <a:solidFill>
                  <a:schemeClr val="tx1"/>
                </a:solidFill>
                <a:sym typeface="Webdings" pitchFamily="18" charset="2"/>
              </a:rPr>
              <a:t> </a:t>
            </a:r>
            <a:r>
              <a:rPr lang="fr-FR" sz="1200" b="1" dirty="0" smtClean="0">
                <a:solidFill>
                  <a:srgbClr val="969696"/>
                </a:solidFill>
                <a:sym typeface="Webdings" pitchFamily="18" charset="2"/>
                <a:hlinkClick r:id="rId2"/>
              </a:rPr>
              <a:t>emmanuel.zouzi</a:t>
            </a:r>
            <a:r>
              <a:rPr lang="fr-FR" sz="1200" b="1" dirty="0" smtClean="0">
                <a:solidFill>
                  <a:srgbClr val="969696"/>
                </a:solidFill>
                <a:hlinkClick r:id="rId2"/>
              </a:rPr>
              <a:t>@congoitsolutions.com</a:t>
            </a:r>
            <a:endParaRPr lang="fr-FR" sz="1200" b="1" dirty="0" smtClean="0">
              <a:solidFill>
                <a:srgbClr val="969696"/>
              </a:solidFill>
            </a:endParaRPr>
          </a:p>
          <a:p>
            <a:pPr eaLnBrk="0" hangingPunct="0"/>
            <a:r>
              <a:rPr lang="fr-FR" sz="1200" b="1" dirty="0" smtClean="0">
                <a:solidFill>
                  <a:srgbClr val="969696"/>
                </a:solidFill>
              </a:rPr>
              <a:t>80 Avenue Marechal  Lyautey centre ville B/ville à côté de l’Ambassade d’Afrique du sud    </a:t>
            </a:r>
          </a:p>
          <a:p>
            <a:pPr eaLnBrk="0" hangingPunct="0"/>
            <a:endParaRPr lang="fr-FR" sz="1200" b="1" dirty="0" smtClean="0">
              <a:solidFill>
                <a:srgbClr val="969696"/>
              </a:solidFill>
            </a:endParaRPr>
          </a:p>
          <a:p>
            <a:pPr eaLnBrk="0" hangingPunct="0"/>
            <a:endParaRPr lang="fr-FR" dirty="0" smtClean="0">
              <a:solidFill>
                <a:srgbClr val="969696"/>
              </a:solidFill>
            </a:endParaRPr>
          </a:p>
        </p:txBody>
      </p:sp>
      <p:pic>
        <p:nvPicPr>
          <p:cNvPr id="7" name="Picture 2" descr="D:\Ecran de veille\Des question.jpg"/>
          <p:cNvPicPr>
            <a:picLocks noChangeAspect="1" noChangeArrowheads="1"/>
          </p:cNvPicPr>
          <p:nvPr/>
        </p:nvPicPr>
        <p:blipFill>
          <a:blip r:embed="rId3" cstate="print"/>
          <a:srcRect/>
          <a:stretch>
            <a:fillRect/>
          </a:stretch>
        </p:blipFill>
        <p:spPr bwMode="auto">
          <a:xfrm>
            <a:off x="1835696" y="972432"/>
            <a:ext cx="4191000" cy="41783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0"/>
          </p:nvPr>
        </p:nvSpPr>
        <p:spPr>
          <a:xfrm>
            <a:off x="44450" y="966788"/>
            <a:ext cx="6399758" cy="3974380"/>
          </a:xfrm>
        </p:spPr>
        <p:txBody>
          <a:bodyPr/>
          <a:lstStyle/>
          <a:p>
            <a:pPr eaLnBrk="1" hangingPunct="1">
              <a:tabLst>
                <a:tab pos="8699500" algn="r"/>
              </a:tabLst>
            </a:pPr>
            <a:r>
              <a:rPr lang="fr-FR" sz="2400" b="1" i="1" dirty="0" smtClean="0">
                <a:latin typeface="Times New Roman" pitchFamily="18" charset="0"/>
                <a:cs typeface="Times New Roman" pitchFamily="18" charset="0"/>
              </a:rPr>
              <a:t>Qui sommes-nous ?	p.03</a:t>
            </a:r>
          </a:p>
          <a:p>
            <a:pPr eaLnBrk="1" hangingPunct="1">
              <a:tabLst>
                <a:tab pos="8699500" algn="r"/>
              </a:tabLst>
            </a:pPr>
            <a:endParaRPr lang="fr-FR" sz="2400" b="1" i="1" dirty="0" smtClean="0">
              <a:latin typeface="Times New Roman" pitchFamily="18" charset="0"/>
              <a:cs typeface="Times New Roman" pitchFamily="18" charset="0"/>
            </a:endParaRPr>
          </a:p>
          <a:p>
            <a:pPr>
              <a:tabLst>
                <a:tab pos="8699500" algn="r"/>
              </a:tabLst>
            </a:pPr>
            <a:r>
              <a:rPr lang="fr-FR" sz="2400" b="1" i="1" dirty="0" smtClean="0">
                <a:latin typeface="Times New Roman" pitchFamily="18" charset="0"/>
                <a:cs typeface="Times New Roman" pitchFamily="18" charset="0"/>
              </a:rPr>
              <a:t>Nos Départements </a:t>
            </a:r>
            <a:r>
              <a:rPr lang="fr-FR" sz="2400" b="1" i="1" dirty="0">
                <a:latin typeface="Times New Roman" pitchFamily="18" charset="0"/>
                <a:cs typeface="Times New Roman" pitchFamily="18" charset="0"/>
              </a:rPr>
              <a:t>et </a:t>
            </a:r>
            <a:r>
              <a:rPr lang="fr-FR" sz="2400" b="1" i="1" dirty="0" smtClean="0">
                <a:latin typeface="Times New Roman" pitchFamily="18" charset="0"/>
                <a:cs typeface="Times New Roman" pitchFamily="18" charset="0"/>
              </a:rPr>
              <a:t>nos </a:t>
            </a:r>
            <a:r>
              <a:rPr lang="fr-FR" sz="2400" b="1" i="1" dirty="0">
                <a:latin typeface="Times New Roman" pitchFamily="18" charset="0"/>
                <a:cs typeface="Times New Roman" pitchFamily="18" charset="0"/>
              </a:rPr>
              <a:t>Références </a:t>
            </a:r>
            <a:r>
              <a:rPr lang="fr-FR" sz="2400" b="1" i="1" dirty="0" smtClean="0">
                <a:latin typeface="Times New Roman" pitchFamily="18" charset="0"/>
                <a:cs typeface="Times New Roman" pitchFamily="18" charset="0"/>
              </a:rPr>
              <a:t>	p.05</a:t>
            </a:r>
          </a:p>
          <a:p>
            <a:pPr eaLnBrk="1" hangingPunct="1">
              <a:tabLst>
                <a:tab pos="8699500" algn="r"/>
              </a:tabLst>
            </a:pPr>
            <a:endParaRPr lang="fr-FR" sz="2400" b="1" i="1" dirty="0" smtClean="0">
              <a:latin typeface="Times New Roman" pitchFamily="18" charset="0"/>
              <a:cs typeface="Times New Roman" pitchFamily="18" charset="0"/>
            </a:endParaRPr>
          </a:p>
          <a:p>
            <a:pPr>
              <a:tabLst>
                <a:tab pos="8699500" algn="r"/>
              </a:tabLst>
            </a:pPr>
            <a:r>
              <a:rPr lang="fr-FR" sz="2400" b="1" i="1" dirty="0">
                <a:latin typeface="Times New Roman" pitchFamily="18" charset="0"/>
                <a:cs typeface="Times New Roman" pitchFamily="18" charset="0"/>
              </a:rPr>
              <a:t>Nos </a:t>
            </a:r>
            <a:r>
              <a:rPr lang="fr-FR" sz="2400" b="1" i="1" dirty="0" smtClean="0">
                <a:latin typeface="Times New Roman" pitchFamily="18" charset="0"/>
                <a:cs typeface="Times New Roman" pitchFamily="18" charset="0"/>
              </a:rPr>
              <a:t>Partenaires </a:t>
            </a:r>
            <a:r>
              <a:rPr lang="fr-FR" sz="2400" b="1" i="1" dirty="0">
                <a:latin typeface="Times New Roman" pitchFamily="18" charset="0"/>
                <a:cs typeface="Times New Roman" pitchFamily="18" charset="0"/>
              </a:rPr>
              <a:t>	</a:t>
            </a:r>
            <a:r>
              <a:rPr lang="fr-FR" sz="2400" b="1" i="1" dirty="0" smtClean="0">
                <a:latin typeface="Times New Roman" pitchFamily="18" charset="0"/>
                <a:cs typeface="Times New Roman" pitchFamily="18" charset="0"/>
              </a:rPr>
              <a:t>p.16</a:t>
            </a:r>
            <a:endParaRPr lang="fr-FR" sz="2400" b="1" i="1" dirty="0">
              <a:latin typeface="Times New Roman" pitchFamily="18" charset="0"/>
              <a:cs typeface="Times New Roman" pitchFamily="18" charset="0"/>
            </a:endParaRPr>
          </a:p>
          <a:p>
            <a:pPr eaLnBrk="1" hangingPunct="1">
              <a:tabLst>
                <a:tab pos="8699500" algn="r"/>
              </a:tabLst>
            </a:pPr>
            <a:endParaRPr lang="fr-FR" sz="2400" b="1" i="1" dirty="0" smtClean="0">
              <a:latin typeface="Times New Roman" pitchFamily="18" charset="0"/>
              <a:cs typeface="Times New Roman" pitchFamily="18" charset="0"/>
            </a:endParaRPr>
          </a:p>
          <a:p>
            <a:pPr>
              <a:tabLst>
                <a:tab pos="8699500" algn="r"/>
              </a:tabLst>
            </a:pPr>
            <a:r>
              <a:rPr lang="fr-FR" sz="2400" b="1" i="1" dirty="0" smtClean="0">
                <a:latin typeface="Times New Roman" pitchFamily="18" charset="0"/>
                <a:cs typeface="Times New Roman" pitchFamily="18" charset="0"/>
              </a:rPr>
              <a:t>Des question ?                                                 p.17 </a:t>
            </a:r>
            <a:r>
              <a:rPr lang="fr-FR" sz="1800" dirty="0" smtClean="0">
                <a:latin typeface="Times New Roman" pitchFamily="18" charset="0"/>
                <a:cs typeface="Times New Roman" pitchFamily="18" charset="0"/>
              </a:rPr>
              <a:t>	</a:t>
            </a:r>
            <a:r>
              <a:rPr lang="fr-FR" sz="1800" dirty="0" smtClean="0"/>
              <a:t>						</a:t>
            </a:r>
          </a:p>
          <a:p>
            <a:pPr eaLnBrk="1" hangingPunct="1">
              <a:buFont typeface="Wingdings" pitchFamily="2" charset="2"/>
              <a:buNone/>
              <a:tabLst>
                <a:tab pos="8699500" algn="r"/>
              </a:tabLst>
            </a:pPr>
            <a:r>
              <a:rPr lang="fr-FR" sz="1800" dirty="0" smtClean="0"/>
              <a:t>	</a:t>
            </a:r>
          </a:p>
          <a:p>
            <a:pPr eaLnBrk="1" hangingPunct="1">
              <a:buFont typeface="Wingdings" pitchFamily="2" charset="2"/>
              <a:buNone/>
              <a:tabLst>
                <a:tab pos="8699500" algn="r"/>
              </a:tabLst>
            </a:pPr>
            <a:endParaRPr lang="fr-FR" sz="1800" dirty="0" smtClean="0"/>
          </a:p>
        </p:txBody>
      </p:sp>
      <p:sp>
        <p:nvSpPr>
          <p:cNvPr id="4098" name="Rectangle 2"/>
          <p:cNvSpPr>
            <a:spLocks noGrp="1" noChangeArrowheads="1"/>
          </p:cNvSpPr>
          <p:nvPr>
            <p:ph type="title"/>
          </p:nvPr>
        </p:nvSpPr>
        <p:spPr/>
        <p:txBody>
          <a:bodyPr/>
          <a:lstStyle/>
          <a:p>
            <a:pPr eaLnBrk="1" hangingPunct="1"/>
            <a:r>
              <a:rPr lang="fr-FR" dirty="0" smtClean="0"/>
              <a:t>Sommaire</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0438" y="6294438"/>
            <a:ext cx="347662" cy="3476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5259">
        <p:split orient="vert"/>
      </p:transition>
    </mc:Choice>
    <mc:Fallback>
      <p:transition spd="slow" advTm="525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1000"/>
                                        <p:tgtEl>
                                          <p:spTgt spid="4099">
                                            <p:txEl>
                                              <p:pRg st="0" end="0"/>
                                            </p:txEl>
                                          </p:spTgt>
                                        </p:tgtEl>
                                      </p:cBhvr>
                                    </p:animEffect>
                                    <p:anim calcmode="lin" valueType="num">
                                      <p:cBhvr>
                                        <p:cTn id="12"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fade">
                                      <p:cBhvr>
                                        <p:cTn id="16" dur="1000"/>
                                        <p:tgtEl>
                                          <p:spTgt spid="4099">
                                            <p:txEl>
                                              <p:pRg st="2" end="2"/>
                                            </p:txEl>
                                          </p:spTgt>
                                        </p:tgtEl>
                                      </p:cBhvr>
                                    </p:animEffect>
                                    <p:anim calcmode="lin" valueType="num">
                                      <p:cBhvr>
                                        <p:cTn id="17"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fade">
                                      <p:cBhvr>
                                        <p:cTn id="23" dur="1000"/>
                                        <p:tgtEl>
                                          <p:spTgt spid="4099">
                                            <p:txEl>
                                              <p:pRg st="4" end="4"/>
                                            </p:txEl>
                                          </p:spTgt>
                                        </p:tgtEl>
                                      </p:cBhvr>
                                    </p:animEffect>
                                    <p:anim calcmode="lin" valueType="num">
                                      <p:cBhvr>
                                        <p:cTn id="24"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099">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fade">
                                      <p:cBhvr>
                                        <p:cTn id="28" dur="1000"/>
                                        <p:tgtEl>
                                          <p:spTgt spid="4099">
                                            <p:txEl>
                                              <p:pRg st="6" end="6"/>
                                            </p:txEl>
                                          </p:spTgt>
                                        </p:tgtEl>
                                      </p:cBhvr>
                                    </p:animEffect>
                                    <p:anim calcmode="lin" valueType="num">
                                      <p:cBhvr>
                                        <p:cTn id="29"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anim calcmode="lin" valueType="num">
                                      <p:cBhvr additive="base">
                                        <p:cTn id="35"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2"/>
                </p:tgtEl>
              </p:cMediaNode>
            </p:audio>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543774" cy="5486548"/>
          </a:xfrm>
        </p:spPr>
        <p:txBody>
          <a:bodyPr/>
          <a:lstStyle/>
          <a:p>
            <a:r>
              <a:rPr lang="fr-FR" sz="1800" b="1" dirty="0" smtClean="0">
                <a:latin typeface="Cambria" pitchFamily="18" charset="0"/>
                <a:cs typeface="Times New Roman" pitchFamily="18" charset="0"/>
              </a:rPr>
              <a:t>QUI  SOMMES-NOUS ?</a:t>
            </a:r>
          </a:p>
          <a:p>
            <a:endParaRPr lang="fr-FR" sz="1800" b="1" dirty="0" smtClean="0">
              <a:latin typeface="Cambria" pitchFamily="18" charset="0"/>
              <a:cs typeface="Times New Roman" pitchFamily="18" charset="0"/>
            </a:endParaRPr>
          </a:p>
          <a:p>
            <a:pPr algn="just"/>
            <a:r>
              <a:rPr lang="fr-FR" sz="1800" dirty="0" smtClean="0">
                <a:latin typeface="Cambria" pitchFamily="18" charset="0"/>
                <a:cs typeface="Times New Roman" pitchFamily="18" charset="0"/>
              </a:rPr>
              <a:t>C.I.T.S(Congo IT Solutions  &amp; Services (C.I.T.S) S.A.R.L est une société de droit Congolais spécialisée dans l’ingénierie des services informatiques  de taille humaine basée  au Congo Brazzaville.</a:t>
            </a:r>
          </a:p>
          <a:p>
            <a:pPr marL="88900" indent="0" algn="just">
              <a:buNone/>
            </a:pPr>
            <a:endParaRPr lang="fr-FR" sz="1600" dirty="0" smtClean="0">
              <a:latin typeface="Cambria" pitchFamily="18" charset="0"/>
              <a:cs typeface="Times New Roman" pitchFamily="18" charset="0"/>
            </a:endParaRPr>
          </a:p>
          <a:p>
            <a:pPr algn="just"/>
            <a:endParaRPr lang="fr-FR" sz="1600" dirty="0" smtClean="0">
              <a:latin typeface="Cambria" pitchFamily="18" charset="0"/>
              <a:cs typeface="Times New Roman" pitchFamily="18" charset="0"/>
            </a:endParaRPr>
          </a:p>
          <a:p>
            <a:pPr lvl="0" algn="just" eaLnBrk="0" hangingPunct="0"/>
            <a:r>
              <a:rPr lang="fr-FR" sz="1800" dirty="0" smtClean="0">
                <a:latin typeface="Cambria" pitchFamily="18" charset="0"/>
                <a:cs typeface="Times New Roman" pitchFamily="18" charset="0"/>
              </a:rPr>
              <a:t>C.I.T.S  propose à des petites et moyennes entreprises, et des grands comptes, des</a:t>
            </a:r>
            <a:r>
              <a:rPr lang="fr-FR" sz="1800" b="1" dirty="0" smtClean="0">
                <a:latin typeface="Cambria" pitchFamily="18" charset="0"/>
                <a:cs typeface="Times New Roman" pitchFamily="18" charset="0"/>
              </a:rPr>
              <a:t> Solutions</a:t>
            </a:r>
            <a:r>
              <a:rPr lang="fr-FR" sz="1800" dirty="0" smtClean="0">
                <a:latin typeface="Cambria" pitchFamily="18" charset="0"/>
                <a:cs typeface="Times New Roman" pitchFamily="18" charset="0"/>
              </a:rPr>
              <a:t> sur mesure et innovantes pour améliorer leur </a:t>
            </a:r>
            <a:r>
              <a:rPr lang="fr-FR" sz="1800" b="1" dirty="0" smtClean="0">
                <a:latin typeface="Cambria" pitchFamily="18" charset="0"/>
                <a:cs typeface="Times New Roman" pitchFamily="18" charset="0"/>
              </a:rPr>
              <a:t>gestion</a:t>
            </a:r>
            <a:r>
              <a:rPr lang="fr-FR" sz="1800" dirty="0" smtClean="0">
                <a:latin typeface="Cambria" pitchFamily="18" charset="0"/>
                <a:cs typeface="Times New Roman" pitchFamily="18" charset="0"/>
              </a:rPr>
              <a:t> et accompagner leur développement.</a:t>
            </a:r>
          </a:p>
          <a:p>
            <a:pPr lvl="0" algn="just" eaLnBrk="0" hangingPunct="0"/>
            <a:endParaRPr lang="fr-FR" sz="1800" b="1" dirty="0" smtClean="0">
              <a:latin typeface="Cambria" pitchFamily="18" charset="0"/>
              <a:cs typeface="Times New Roman" pitchFamily="18" charset="0"/>
            </a:endParaRPr>
          </a:p>
          <a:p>
            <a:pPr lvl="0" eaLnBrk="0" hangingPunct="0"/>
            <a:endParaRPr lang="fr-FR" sz="1800" dirty="0" smtClean="0">
              <a:latin typeface="Times New Roman" pitchFamily="18" charset="0"/>
              <a:cs typeface="Times New Roman" pitchFamily="18" charset="0"/>
            </a:endParaRPr>
          </a:p>
          <a:p>
            <a:pPr lvl="0">
              <a:buNone/>
              <a:defRPr/>
            </a:pPr>
            <a:endParaRPr lang="fr-FR" sz="2000" dirty="0" smtClean="0"/>
          </a:p>
          <a:p>
            <a:pPr eaLnBrk="1" hangingPunct="1">
              <a:buFont typeface="Wingdings" pitchFamily="2" charset="2"/>
              <a:buNone/>
              <a:defRPr/>
            </a:pPr>
            <a:endParaRPr lang="fr-FR" sz="1800" dirty="0"/>
          </a:p>
        </p:txBody>
      </p:sp>
      <p:sp>
        <p:nvSpPr>
          <p:cNvPr id="6146" name="Rectangle 2"/>
          <p:cNvSpPr>
            <a:spLocks noGrp="1" noChangeArrowheads="1"/>
          </p:cNvSpPr>
          <p:nvPr>
            <p:ph type="title"/>
          </p:nvPr>
        </p:nvSpPr>
        <p:spPr/>
        <p:txBody>
          <a:bodyPr/>
          <a:lstStyle/>
          <a:p>
            <a:r>
              <a:rPr lang="fr-FR" dirty="0" smtClean="0"/>
              <a:t>Qui sommes-nous  ?</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0438" y="6294438"/>
            <a:ext cx="347662" cy="3476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630">
        <p:split orient="vert"/>
      </p:transition>
    </mc:Choice>
    <mc:Fallback>
      <p:transition spd="slow" advTm="263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fade">
                                      <p:cBhvr>
                                        <p:cTn id="11" dur="1000"/>
                                        <p:tgtEl>
                                          <p:spTgt spid="358403">
                                            <p:txEl>
                                              <p:pRg st="0" end="0"/>
                                            </p:txEl>
                                          </p:spTgt>
                                        </p:tgtEl>
                                      </p:cBhvr>
                                    </p:animEffect>
                                    <p:anim calcmode="lin" valueType="num">
                                      <p:cBhvr>
                                        <p:cTn id="12"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5840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58403">
                                            <p:txEl>
                                              <p:pRg st="2" end="2"/>
                                            </p:txEl>
                                          </p:spTgt>
                                        </p:tgtEl>
                                        <p:attrNameLst>
                                          <p:attrName>style.visibility</p:attrName>
                                        </p:attrNameLst>
                                      </p:cBhvr>
                                      <p:to>
                                        <p:strVal val="visible"/>
                                      </p:to>
                                    </p:set>
                                    <p:animEffect transition="in" filter="fade">
                                      <p:cBhvr>
                                        <p:cTn id="16" dur="1000"/>
                                        <p:tgtEl>
                                          <p:spTgt spid="358403">
                                            <p:txEl>
                                              <p:pRg st="2" end="2"/>
                                            </p:txEl>
                                          </p:spTgt>
                                        </p:tgtEl>
                                      </p:cBhvr>
                                    </p:animEffect>
                                    <p:anim calcmode="lin" valueType="num">
                                      <p:cBhvr>
                                        <p:cTn id="17"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8403">
                                            <p:txEl>
                                              <p:pRg st="5" end="5"/>
                                            </p:txEl>
                                          </p:spTgt>
                                        </p:tgtEl>
                                        <p:attrNameLst>
                                          <p:attrName>style.visibility</p:attrName>
                                        </p:attrNameLst>
                                      </p:cBhvr>
                                      <p:to>
                                        <p:strVal val="visible"/>
                                      </p:to>
                                    </p:set>
                                    <p:animEffect transition="in" filter="fade">
                                      <p:cBhvr>
                                        <p:cTn id="21" dur="1000"/>
                                        <p:tgtEl>
                                          <p:spTgt spid="358403">
                                            <p:txEl>
                                              <p:pRg st="5" end="5"/>
                                            </p:txEl>
                                          </p:spTgt>
                                        </p:tgtEl>
                                      </p:cBhvr>
                                    </p:animEffect>
                                    <p:anim calcmode="lin" valueType="num">
                                      <p:cBhvr>
                                        <p:cTn id="22"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584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bldLst>
      <p:bldP spid="3584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5679678" cy="5486548"/>
          </a:xfrm>
        </p:spPr>
        <p:txBody>
          <a:bodyPr/>
          <a:lstStyle/>
          <a:p>
            <a:pPr lvl="0" eaLnBrk="0" hangingPunct="0"/>
            <a:endParaRPr lang="fr-FR" sz="1800" b="1" dirty="0" smtClean="0">
              <a:latin typeface="Cambria" pitchFamily="18" charset="0"/>
              <a:cs typeface="Times New Roman" pitchFamily="18" charset="0"/>
            </a:endParaRPr>
          </a:p>
          <a:p>
            <a:pPr lvl="0" algn="just" eaLnBrk="0" hangingPunct="0"/>
            <a:r>
              <a:rPr lang="fr-FR" sz="1800" dirty="0" smtClean="0">
                <a:latin typeface="Cambria" pitchFamily="18" charset="0"/>
                <a:cs typeface="Times New Roman" pitchFamily="18" charset="0"/>
              </a:rPr>
              <a:t>En proposant à ces entreprises, les plans d’améliorations de leurs  systèmes   d’information .</a:t>
            </a:r>
          </a:p>
          <a:p>
            <a:pPr lvl="0" algn="just" eaLnBrk="0" hangingPunct="0"/>
            <a:endParaRPr lang="fr-FR" sz="1800" dirty="0" smtClean="0">
              <a:latin typeface="Cambria" pitchFamily="18" charset="0"/>
              <a:cs typeface="Times New Roman" pitchFamily="18" charset="0"/>
            </a:endParaRPr>
          </a:p>
          <a:p>
            <a:pPr algn="just" eaLnBrk="0" hangingPunct="0"/>
            <a:r>
              <a:rPr lang="fr-FR" sz="1800" dirty="0" smtClean="0">
                <a:latin typeface="Cambria" pitchFamily="18" charset="0"/>
                <a:cs typeface="Times New Roman" pitchFamily="18" charset="0"/>
              </a:rPr>
              <a:t>Notre expérience s'est forgée au fil du temps dans de nombreux secteurs d'activités. La fidélité de nos clients est pour nous la récompense du sérieux, de la proximité et de la disponibilité qui nous caractérisent. </a:t>
            </a:r>
          </a:p>
          <a:p>
            <a:pPr lvl="0" eaLnBrk="0" hangingPunct="0"/>
            <a:endParaRPr lang="fr-FR" sz="2000" dirty="0" smtClean="0">
              <a:latin typeface="Cambria" panose="02040503050406030204" pitchFamily="18" charset="0"/>
              <a:cs typeface="Times New Roman" pitchFamily="18" charset="0"/>
            </a:endParaRPr>
          </a:p>
          <a:p>
            <a:pPr lvl="0">
              <a:buNone/>
              <a:defRPr/>
            </a:pPr>
            <a:endParaRPr lang="fr-FR" sz="2400" dirty="0" smtClean="0">
              <a:latin typeface="Cambria" panose="02040503050406030204" pitchFamily="18" charset="0"/>
            </a:endParaRPr>
          </a:p>
          <a:p>
            <a:pPr eaLnBrk="1" hangingPunct="1">
              <a:buFont typeface="Wingdings" pitchFamily="2" charset="2"/>
              <a:buNone/>
              <a:defRPr/>
            </a:pPr>
            <a:endParaRPr lang="fr-FR" sz="1800" dirty="0"/>
          </a:p>
        </p:txBody>
      </p:sp>
      <p:sp>
        <p:nvSpPr>
          <p:cNvPr id="6146" name="Rectangle 2"/>
          <p:cNvSpPr>
            <a:spLocks noGrp="1" noChangeArrowheads="1"/>
          </p:cNvSpPr>
          <p:nvPr>
            <p:ph type="title"/>
          </p:nvPr>
        </p:nvSpPr>
        <p:spPr/>
        <p:txBody>
          <a:bodyPr/>
          <a:lstStyle/>
          <a:p>
            <a:r>
              <a:rPr lang="fr-FR" dirty="0"/>
              <a:t>Qui sommes-nous  ?</a:t>
            </a:r>
            <a:endParaRPr lang="fr-FR" dirty="0" smtClean="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0438" y="6294438"/>
            <a:ext cx="347662" cy="347662"/>
          </a:xfrm>
          <a:prstGeom prst="rect">
            <a:avLst/>
          </a:prstGeom>
        </p:spPr>
      </p:pic>
    </p:spTree>
    <p:custDataLst>
      <p:tags r:id="rId1"/>
    </p:custDataLst>
    <p:extLst>
      <p:ext uri="{BB962C8B-B14F-4D97-AF65-F5344CB8AC3E}">
        <p14:creationId xmlns:p14="http://schemas.microsoft.com/office/powerpoint/2010/main" val="3996364808"/>
      </p:ext>
    </p:extLst>
  </p:cSld>
  <p:clrMapOvr>
    <a:masterClrMapping/>
  </p:clrMapOvr>
  <mc:AlternateContent xmlns:mc="http://schemas.openxmlformats.org/markup-compatibility/2006">
    <mc:Choice xmlns:p14="http://schemas.microsoft.com/office/powerpoint/2010/main" Requires="p14">
      <p:transition spd="slow" p14:dur="1500" advTm="1905">
        <p:split orient="vert"/>
      </p:transition>
    </mc:Choice>
    <mc:Fallback>
      <p:transition spd="slow" advTm="190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animEffect transition="in" filter="fade">
                                      <p:cBhvr>
                                        <p:cTn id="11" dur="1000"/>
                                        <p:tgtEl>
                                          <p:spTgt spid="358403">
                                            <p:txEl>
                                              <p:pRg st="1" end="1"/>
                                            </p:txEl>
                                          </p:spTgt>
                                        </p:tgtEl>
                                      </p:cBhvr>
                                    </p:animEffect>
                                    <p:anim calcmode="lin" valueType="num">
                                      <p:cBhvr>
                                        <p:cTn id="12" dur="1000" fill="hold"/>
                                        <p:tgtEl>
                                          <p:spTgt spid="35840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5840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58403">
                                            <p:txEl>
                                              <p:pRg st="3" end="3"/>
                                            </p:txEl>
                                          </p:spTgt>
                                        </p:tgtEl>
                                        <p:attrNameLst>
                                          <p:attrName>style.visibility</p:attrName>
                                        </p:attrNameLst>
                                      </p:cBhvr>
                                      <p:to>
                                        <p:strVal val="visible"/>
                                      </p:to>
                                    </p:set>
                                    <p:animEffect transition="in" filter="fade">
                                      <p:cBhvr>
                                        <p:cTn id="16" dur="1000"/>
                                        <p:tgtEl>
                                          <p:spTgt spid="358403">
                                            <p:txEl>
                                              <p:pRg st="3" end="3"/>
                                            </p:txEl>
                                          </p:spTgt>
                                        </p:tgtEl>
                                      </p:cBhvr>
                                    </p:animEffect>
                                    <p:anim calcmode="lin" valueType="num">
                                      <p:cBhvr>
                                        <p:cTn id="17" dur="10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584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3584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670658" cy="5462608"/>
          </a:xfrm>
        </p:spPr>
        <p:txBody>
          <a:bodyPr anchor="t"/>
          <a:lstStyle/>
          <a:p>
            <a:r>
              <a:rPr lang="fr-FR" sz="2000" b="1" i="1" dirty="0" smtClean="0">
                <a:latin typeface="Cambria" pitchFamily="18" charset="0"/>
              </a:rPr>
              <a:t>C.I.T.S est composé de Quatre départements dont : </a:t>
            </a:r>
          </a:p>
          <a:p>
            <a:endParaRPr lang="fr-FR" sz="1600" b="1" i="1" dirty="0">
              <a:latin typeface="Cambria" pitchFamily="18" charset="0"/>
            </a:endParaRPr>
          </a:p>
          <a:p>
            <a:endParaRPr lang="fr-FR" sz="1600" b="1" i="1" dirty="0" smtClean="0">
              <a:latin typeface="Cambria" pitchFamily="18" charset="0"/>
            </a:endParaRPr>
          </a:p>
          <a:p>
            <a:pPr lvl="0"/>
            <a:r>
              <a:rPr lang="fr-FR" sz="2000" b="1" dirty="0" smtClean="0">
                <a:latin typeface="Cambria" pitchFamily="18" charset="0"/>
              </a:rPr>
              <a:t>C.I.T.S Consulting</a:t>
            </a:r>
          </a:p>
          <a:p>
            <a:pPr lvl="0"/>
            <a:endParaRPr lang="fr-FR" sz="2000" b="1" dirty="0" smtClean="0">
              <a:latin typeface="Cambria" pitchFamily="18" charset="0"/>
            </a:endParaRPr>
          </a:p>
          <a:p>
            <a:pPr lvl="0"/>
            <a:r>
              <a:rPr lang="fr-FR" sz="2000" b="1" dirty="0" smtClean="0">
                <a:latin typeface="Cambria" pitchFamily="18" charset="0"/>
              </a:rPr>
              <a:t>CITS  M@gServices</a:t>
            </a:r>
          </a:p>
          <a:p>
            <a:pPr lvl="0"/>
            <a:endParaRPr lang="fr-FR" sz="2000" b="1" dirty="0" smtClean="0">
              <a:latin typeface="Cambria" pitchFamily="18" charset="0"/>
            </a:endParaRPr>
          </a:p>
          <a:p>
            <a:pPr lvl="0"/>
            <a:r>
              <a:rPr lang="fr-FR" sz="2000" b="1" dirty="0" smtClean="0">
                <a:latin typeface="Cambria" pitchFamily="18" charset="0"/>
              </a:rPr>
              <a:t>CITS Healthcare IT </a:t>
            </a:r>
          </a:p>
          <a:p>
            <a:pPr lvl="0"/>
            <a:endParaRPr lang="fr-FR" sz="2000" b="1" dirty="0" smtClean="0">
              <a:latin typeface="Cambria" pitchFamily="18" charset="0"/>
            </a:endParaRPr>
          </a:p>
          <a:p>
            <a:pPr lvl="0"/>
            <a:r>
              <a:rPr lang="fr-FR" sz="2000" b="1" dirty="0" smtClean="0">
                <a:latin typeface="Cambria" pitchFamily="18" charset="0"/>
              </a:rPr>
              <a:t>CITS Security</a:t>
            </a:r>
          </a:p>
          <a:p>
            <a:pPr lvl="0"/>
            <a:endParaRPr lang="fr-FR" sz="1600" dirty="0" smtClean="0">
              <a:latin typeface="Cambria" pitchFamily="18" charset="0"/>
            </a:endParaRPr>
          </a:p>
          <a:p>
            <a:pPr>
              <a:buFont typeface="Wingdings" pitchFamily="2" charset="2"/>
              <a:buChar char="v"/>
            </a:pPr>
            <a:endParaRPr lang="fr-FR" sz="1400" b="1" dirty="0" smtClean="0">
              <a:latin typeface="Cambria" pitchFamily="18" charset="0"/>
              <a:cs typeface="Times New Roman" pitchFamily="18" charset="0"/>
            </a:endParaRP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p:txBody>
          <a:bodyPr/>
          <a:lstStyle/>
          <a:p>
            <a:pPr eaLnBrk="1" hangingPunct="1"/>
            <a:r>
              <a:rPr lang="fr-FR" i="1" dirty="0" smtClean="0"/>
              <a:t>Nos Départements et nos références</a:t>
            </a:r>
            <a:endParaRPr lang="fr-FR" dirty="0" smtClean="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80438" y="6294438"/>
            <a:ext cx="347662" cy="3476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674">
        <p:split orient="vert"/>
      </p:transition>
    </mc:Choice>
    <mc:Fallback>
      <p:transition spd="slow" advTm="367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fade">
                                      <p:cBhvr>
                                        <p:cTn id="11" dur="1000"/>
                                        <p:tgtEl>
                                          <p:spTgt spid="358403">
                                            <p:txEl>
                                              <p:pRg st="0" end="0"/>
                                            </p:txEl>
                                          </p:spTgt>
                                        </p:tgtEl>
                                      </p:cBhvr>
                                    </p:animEffect>
                                    <p:anim calcmode="lin" valueType="num">
                                      <p:cBhvr>
                                        <p:cTn id="12"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5840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58403">
                                            <p:txEl>
                                              <p:pRg st="3" end="3"/>
                                            </p:txEl>
                                          </p:spTgt>
                                        </p:tgtEl>
                                        <p:attrNameLst>
                                          <p:attrName>style.visibility</p:attrName>
                                        </p:attrNameLst>
                                      </p:cBhvr>
                                      <p:to>
                                        <p:strVal val="visible"/>
                                      </p:to>
                                    </p:set>
                                    <p:animEffect transition="in" filter="fade">
                                      <p:cBhvr>
                                        <p:cTn id="16" dur="1000"/>
                                        <p:tgtEl>
                                          <p:spTgt spid="358403">
                                            <p:txEl>
                                              <p:pRg st="3" end="3"/>
                                            </p:txEl>
                                          </p:spTgt>
                                        </p:tgtEl>
                                      </p:cBhvr>
                                    </p:animEffect>
                                    <p:anim calcmode="lin" valueType="num">
                                      <p:cBhvr>
                                        <p:cTn id="17" dur="10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584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58403">
                                            <p:txEl>
                                              <p:pRg st="5" end="5"/>
                                            </p:txEl>
                                          </p:spTgt>
                                        </p:tgtEl>
                                        <p:attrNameLst>
                                          <p:attrName>style.visibility</p:attrName>
                                        </p:attrNameLst>
                                      </p:cBhvr>
                                      <p:to>
                                        <p:strVal val="visible"/>
                                      </p:to>
                                    </p:set>
                                    <p:animEffect transition="in" filter="fade">
                                      <p:cBhvr>
                                        <p:cTn id="23" dur="1000"/>
                                        <p:tgtEl>
                                          <p:spTgt spid="358403">
                                            <p:txEl>
                                              <p:pRg st="5" end="5"/>
                                            </p:txEl>
                                          </p:spTgt>
                                        </p:tgtEl>
                                      </p:cBhvr>
                                    </p:animEffect>
                                    <p:anim calcmode="lin" valueType="num">
                                      <p:cBhvr>
                                        <p:cTn id="24"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584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58403">
                                            <p:txEl>
                                              <p:pRg st="7" end="7"/>
                                            </p:txEl>
                                          </p:spTgt>
                                        </p:tgtEl>
                                        <p:attrNameLst>
                                          <p:attrName>style.visibility</p:attrName>
                                        </p:attrNameLst>
                                      </p:cBhvr>
                                      <p:to>
                                        <p:strVal val="visible"/>
                                      </p:to>
                                    </p:set>
                                    <p:animEffect transition="in" filter="fade">
                                      <p:cBhvr>
                                        <p:cTn id="30" dur="1000"/>
                                        <p:tgtEl>
                                          <p:spTgt spid="358403">
                                            <p:txEl>
                                              <p:pRg st="7" end="7"/>
                                            </p:txEl>
                                          </p:spTgt>
                                        </p:tgtEl>
                                      </p:cBhvr>
                                    </p:animEffect>
                                    <p:anim calcmode="lin" valueType="num">
                                      <p:cBhvr>
                                        <p:cTn id="31" dur="1000" fill="hold"/>
                                        <p:tgtEl>
                                          <p:spTgt spid="35840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584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58403">
                                            <p:txEl>
                                              <p:pRg st="9" end="9"/>
                                            </p:txEl>
                                          </p:spTgt>
                                        </p:tgtEl>
                                        <p:attrNameLst>
                                          <p:attrName>style.visibility</p:attrName>
                                        </p:attrNameLst>
                                      </p:cBhvr>
                                      <p:to>
                                        <p:strVal val="visible"/>
                                      </p:to>
                                    </p:set>
                                    <p:animEffect transition="in" filter="fade">
                                      <p:cBhvr>
                                        <p:cTn id="37" dur="1000"/>
                                        <p:tgtEl>
                                          <p:spTgt spid="358403">
                                            <p:txEl>
                                              <p:pRg st="9" end="9"/>
                                            </p:txEl>
                                          </p:spTgt>
                                        </p:tgtEl>
                                      </p:cBhvr>
                                    </p:animEffect>
                                    <p:anim calcmode="lin" valueType="num">
                                      <p:cBhvr>
                                        <p:cTn id="38" dur="1000" fill="hold"/>
                                        <p:tgtEl>
                                          <p:spTgt spid="35840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5840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2"/>
                </p:tgtEl>
              </p:cMediaNode>
            </p:audio>
          </p:childTnLst>
        </p:cTn>
      </p:par>
    </p:tnLst>
    <p:bldLst>
      <p:bldP spid="3584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179512" y="868724"/>
            <a:ext cx="7407870" cy="5976664"/>
          </a:xfrm>
        </p:spPr>
        <p:txBody>
          <a:bodyPr anchor="t"/>
          <a:lstStyle/>
          <a:p>
            <a:pPr marL="88900" lvl="0" indent="0" algn="ctr">
              <a:buNone/>
            </a:pPr>
            <a:r>
              <a:rPr lang="fr-FR" sz="2400" b="1" dirty="0" smtClean="0">
                <a:latin typeface="Cambria" pitchFamily="18" charset="0"/>
              </a:rPr>
              <a:t>C.I.T.S Consulting   </a:t>
            </a:r>
          </a:p>
          <a:p>
            <a:pPr marL="88900" lvl="0" indent="0">
              <a:buNone/>
            </a:pPr>
            <a:r>
              <a:rPr lang="fr-FR" sz="2000" dirty="0" smtClean="0">
                <a:latin typeface="Cambria" pitchFamily="18" charset="0"/>
              </a:rPr>
              <a:t>Composé de deux services </a:t>
            </a:r>
          </a:p>
          <a:p>
            <a:pPr lvl="0">
              <a:buFont typeface="Wingdings" panose="05000000000000000000" pitchFamily="2" charset="2"/>
              <a:buChar char="q"/>
            </a:pPr>
            <a:r>
              <a:rPr lang="fr-FR" sz="2000" b="1" dirty="0" smtClean="0">
                <a:latin typeface="Cambria" pitchFamily="18" charset="0"/>
              </a:rPr>
              <a:t>Infrastructure Infogérance &amp; Outsourcing</a:t>
            </a:r>
          </a:p>
          <a:p>
            <a:pPr marL="431800" indent="-342900">
              <a:lnSpc>
                <a:spcPct val="150000"/>
              </a:lnSpc>
              <a:buFont typeface="Wingdings" panose="05000000000000000000" pitchFamily="2" charset="2"/>
              <a:buChar char="ü"/>
              <a:tabLst>
                <a:tab pos="174625" algn="l"/>
              </a:tabLst>
            </a:pPr>
            <a:r>
              <a:rPr lang="fr-FR" sz="1800" dirty="0" smtClean="0">
                <a:latin typeface="Cambria" pitchFamily="18" charset="0"/>
                <a:cs typeface="Times New Roman" pitchFamily="18" charset="0"/>
              </a:rPr>
              <a:t>Spécialisé dans l’infogérance, et l’outsourcing, nous travaillons, selon les besoins   de nos clients, en régie  ou à distance depuis nos centres de services de Brazzaville et Pointe-Noire dans : </a:t>
            </a: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L’Administration et  la virtualisation des Serveurs et </a:t>
            </a: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des postes de travail</a:t>
            </a: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Câblage Informatique</a:t>
            </a: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La Gestion des parcs informatiques </a:t>
            </a: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La Sécurité des systèmes informatiques</a:t>
            </a:r>
            <a:endParaRPr lang="fr-FR" sz="1800" dirty="0">
              <a:latin typeface="Cambria" pitchFamily="18" charset="0"/>
              <a:cs typeface="Times New Roman" pitchFamily="18" charset="0"/>
            </a:endParaRPr>
          </a:p>
          <a:p>
            <a:pPr marL="431800" indent="-342900" algn="just">
              <a:buFont typeface="Wingdings" panose="05000000000000000000" pitchFamily="2" charset="2"/>
              <a:buChar char="ü"/>
              <a:tabLst>
                <a:tab pos="174625" algn="l"/>
              </a:tabLst>
            </a:pPr>
            <a:r>
              <a:rPr lang="fr-FR" sz="1800" dirty="0" smtClean="0">
                <a:latin typeface="Cambria" pitchFamily="18" charset="0"/>
                <a:cs typeface="Times New Roman" pitchFamily="18" charset="0"/>
              </a:rPr>
              <a:t>La Maintenance et le Support informatique </a:t>
            </a:r>
          </a:p>
          <a:p>
            <a:pPr marL="436563" indent="-342900">
              <a:buFont typeface="Wingdings" panose="05000000000000000000" pitchFamily="2" charset="2"/>
              <a:buChar char="ü"/>
            </a:pPr>
            <a:r>
              <a:rPr lang="fr-FR" sz="1800" dirty="0" smtClean="0">
                <a:latin typeface="Cambria" pitchFamily="18" charset="0"/>
                <a:cs typeface="Times New Roman" pitchFamily="18" charset="0"/>
              </a:rPr>
              <a:t>La Gestion des projets d’infrastructures Systèmes et  Réseaux, Téléphonie  </a:t>
            </a:r>
            <a:r>
              <a:rPr lang="fr-FR" sz="1800" dirty="0" err="1" smtClean="0">
                <a:latin typeface="Cambria" pitchFamily="18" charset="0"/>
                <a:cs typeface="Times New Roman" pitchFamily="18" charset="0"/>
              </a:rPr>
              <a:t>VoIP</a:t>
            </a:r>
            <a:r>
              <a:rPr lang="fr-FR" sz="1800" dirty="0" smtClean="0">
                <a:latin typeface="Cambria" pitchFamily="18" charset="0"/>
                <a:cs typeface="Times New Roman" pitchFamily="18" charset="0"/>
              </a:rPr>
              <a:t>  sur des plates-formes :</a:t>
            </a:r>
          </a:p>
          <a:p>
            <a:pPr marL="4746625" lvl="8" indent="0" algn="just">
              <a:buFont typeface="Wingdings" panose="05000000000000000000" pitchFamily="2" charset="2"/>
              <a:buChar char="§"/>
            </a:pPr>
            <a:r>
              <a:rPr lang="fr-FR" sz="1400" dirty="0" smtClean="0">
                <a:latin typeface="Cambria" pitchFamily="18" charset="0"/>
                <a:cs typeface="Times New Roman" pitchFamily="18" charset="0"/>
              </a:rPr>
              <a:t> </a:t>
            </a:r>
            <a:r>
              <a:rPr lang="fr-FR" sz="1600" b="1" dirty="0" smtClean="0">
                <a:latin typeface="Cambria" pitchFamily="18" charset="0"/>
                <a:cs typeface="Times New Roman" pitchFamily="18" charset="0"/>
              </a:rPr>
              <a:t>Windows, </a:t>
            </a:r>
          </a:p>
          <a:p>
            <a:pPr marL="4746625" lvl="8" indent="0" algn="just">
              <a:buFont typeface="Wingdings" panose="05000000000000000000" pitchFamily="2" charset="2"/>
              <a:buChar char="§"/>
            </a:pPr>
            <a:r>
              <a:rPr lang="fr-FR" sz="1600" b="1" dirty="0" smtClean="0">
                <a:latin typeface="Cambria" pitchFamily="18" charset="0"/>
                <a:cs typeface="Times New Roman" pitchFamily="18" charset="0"/>
              </a:rPr>
              <a:t>  Unix, </a:t>
            </a:r>
          </a:p>
          <a:p>
            <a:pPr marL="4746625" lvl="8" indent="0" algn="just">
              <a:buFont typeface="Wingdings" panose="05000000000000000000" pitchFamily="2" charset="2"/>
              <a:buChar char="§"/>
            </a:pPr>
            <a:r>
              <a:rPr lang="fr-FR" sz="1600" b="1" dirty="0" smtClean="0">
                <a:latin typeface="Cambria" pitchFamily="18" charset="0"/>
                <a:cs typeface="Times New Roman" pitchFamily="18" charset="0"/>
              </a:rPr>
              <a:t>  Linux etc. . .  </a:t>
            </a:r>
          </a:p>
          <a:p>
            <a:pPr>
              <a:buFont typeface="Wingdings" pitchFamily="2" charset="2"/>
              <a:buChar char="v"/>
            </a:pPr>
            <a:endParaRPr lang="fr-FR" sz="1500" b="1" dirty="0" smtClean="0">
              <a:latin typeface="Cambria" pitchFamily="18" charset="0"/>
              <a:cs typeface="Times New Roman" pitchFamily="18" charset="0"/>
            </a:endParaRPr>
          </a:p>
          <a:p>
            <a:pPr>
              <a:buFont typeface="Wingdings" pitchFamily="2" charset="2"/>
              <a:buChar char="v"/>
            </a:pPr>
            <a:endParaRPr lang="fr-FR" sz="1400" b="1" dirty="0" smtClean="0">
              <a:latin typeface="Cambria" pitchFamily="18" charset="0"/>
              <a:cs typeface="Times New Roman" pitchFamily="18" charset="0"/>
            </a:endParaRP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a:xfrm>
            <a:off x="433388" y="1"/>
            <a:ext cx="8528050" cy="620688"/>
          </a:xfrm>
        </p:spPr>
        <p:txBody>
          <a:bodyPr/>
          <a:lstStyle/>
          <a:p>
            <a:pPr eaLnBrk="1" hangingPunct="1"/>
            <a:r>
              <a:rPr lang="fr-FR" i="1" dirty="0" smtClean="0"/>
              <a:t>Nos Départements</a:t>
            </a:r>
            <a:endParaRPr lang="fr-FR" dirty="0" smtClean="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80438" y="6294438"/>
            <a:ext cx="347662" cy="347662"/>
          </a:xfrm>
          <a:prstGeom prst="rect">
            <a:avLst/>
          </a:prstGeom>
        </p:spPr>
      </p:pic>
    </p:spTree>
    <p:custDataLst>
      <p:tags r:id="rId1"/>
    </p:custDataLst>
    <p:extLst>
      <p:ext uri="{BB962C8B-B14F-4D97-AF65-F5344CB8AC3E}">
        <p14:creationId xmlns:p14="http://schemas.microsoft.com/office/powerpoint/2010/main" val="728720306"/>
      </p:ext>
    </p:extLst>
  </p:cSld>
  <p:clrMapOvr>
    <a:masterClrMapping/>
  </p:clrMapOvr>
  <mc:AlternateContent xmlns:mc="http://schemas.openxmlformats.org/markup-compatibility/2006">
    <mc:Choice xmlns:p14="http://schemas.microsoft.com/office/powerpoint/2010/main" Requires="p14">
      <p:transition spd="slow" p14:dur="1500" advTm="3687">
        <p:split orient="vert"/>
      </p:transition>
    </mc:Choice>
    <mc:Fallback>
      <p:transition spd="slow" advTm="368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fade">
                                      <p:cBhvr>
                                        <p:cTn id="11" dur="1000"/>
                                        <p:tgtEl>
                                          <p:spTgt spid="358403">
                                            <p:txEl>
                                              <p:pRg st="0" end="0"/>
                                            </p:txEl>
                                          </p:spTgt>
                                        </p:tgtEl>
                                      </p:cBhvr>
                                    </p:animEffect>
                                    <p:anim calcmode="lin" valueType="num">
                                      <p:cBhvr>
                                        <p:cTn id="12"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58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58403">
                                            <p:txEl>
                                              <p:pRg st="1" end="1"/>
                                            </p:txEl>
                                          </p:spTgt>
                                        </p:tgtEl>
                                        <p:attrNameLst>
                                          <p:attrName>style.visibility</p:attrName>
                                        </p:attrNameLst>
                                      </p:cBhvr>
                                      <p:to>
                                        <p:strVal val="visible"/>
                                      </p:to>
                                    </p:set>
                                    <p:animEffect transition="in" filter="fade">
                                      <p:cBhvr>
                                        <p:cTn id="18" dur="1000"/>
                                        <p:tgtEl>
                                          <p:spTgt spid="358403">
                                            <p:txEl>
                                              <p:pRg st="1" end="1"/>
                                            </p:txEl>
                                          </p:spTgt>
                                        </p:tgtEl>
                                      </p:cBhvr>
                                    </p:animEffect>
                                    <p:anim calcmode="lin" valueType="num">
                                      <p:cBhvr>
                                        <p:cTn id="19" dur="1000" fill="hold"/>
                                        <p:tgtEl>
                                          <p:spTgt spid="35840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584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58403">
                                            <p:txEl>
                                              <p:pRg st="2" end="2"/>
                                            </p:txEl>
                                          </p:spTgt>
                                        </p:tgtEl>
                                        <p:attrNameLst>
                                          <p:attrName>style.visibility</p:attrName>
                                        </p:attrNameLst>
                                      </p:cBhvr>
                                      <p:to>
                                        <p:strVal val="visible"/>
                                      </p:to>
                                    </p:set>
                                    <p:animEffect transition="in" filter="fade">
                                      <p:cBhvr>
                                        <p:cTn id="25" dur="1000"/>
                                        <p:tgtEl>
                                          <p:spTgt spid="358403">
                                            <p:txEl>
                                              <p:pRg st="2" end="2"/>
                                            </p:txEl>
                                          </p:spTgt>
                                        </p:tgtEl>
                                      </p:cBhvr>
                                    </p:animEffect>
                                    <p:anim calcmode="lin" valueType="num">
                                      <p:cBhvr>
                                        <p:cTn id="26"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58403">
                                            <p:txEl>
                                              <p:pRg st="3" end="3"/>
                                            </p:txEl>
                                          </p:spTgt>
                                        </p:tgtEl>
                                        <p:attrNameLst>
                                          <p:attrName>style.visibility</p:attrName>
                                        </p:attrNameLst>
                                      </p:cBhvr>
                                      <p:to>
                                        <p:strVal val="visible"/>
                                      </p:to>
                                    </p:set>
                                    <p:animEffect transition="in" filter="fade">
                                      <p:cBhvr>
                                        <p:cTn id="30" dur="1000"/>
                                        <p:tgtEl>
                                          <p:spTgt spid="358403">
                                            <p:txEl>
                                              <p:pRg st="3" end="3"/>
                                            </p:txEl>
                                          </p:spTgt>
                                        </p:tgtEl>
                                      </p:cBhvr>
                                    </p:animEffect>
                                    <p:anim calcmode="lin" valueType="num">
                                      <p:cBhvr>
                                        <p:cTn id="31" dur="10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584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58403">
                                            <p:txEl>
                                              <p:pRg st="4" end="4"/>
                                            </p:txEl>
                                          </p:spTgt>
                                        </p:tgtEl>
                                        <p:attrNameLst>
                                          <p:attrName>style.visibility</p:attrName>
                                        </p:attrNameLst>
                                      </p:cBhvr>
                                      <p:to>
                                        <p:strVal val="visible"/>
                                      </p:to>
                                    </p:set>
                                    <p:animEffect transition="in" filter="fade">
                                      <p:cBhvr>
                                        <p:cTn id="37" dur="1000"/>
                                        <p:tgtEl>
                                          <p:spTgt spid="358403">
                                            <p:txEl>
                                              <p:pRg st="4" end="4"/>
                                            </p:txEl>
                                          </p:spTgt>
                                        </p:tgtEl>
                                      </p:cBhvr>
                                    </p:animEffect>
                                    <p:anim calcmode="lin" valueType="num">
                                      <p:cBhvr>
                                        <p:cTn id="38" dur="10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584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8403">
                                            <p:txEl>
                                              <p:pRg st="5" end="5"/>
                                            </p:txEl>
                                          </p:spTgt>
                                        </p:tgtEl>
                                        <p:attrNameLst>
                                          <p:attrName>style.visibility</p:attrName>
                                        </p:attrNameLst>
                                      </p:cBhvr>
                                      <p:to>
                                        <p:strVal val="visible"/>
                                      </p:to>
                                    </p:set>
                                    <p:animEffect transition="in" filter="fade">
                                      <p:cBhvr>
                                        <p:cTn id="44" dur="1000"/>
                                        <p:tgtEl>
                                          <p:spTgt spid="358403">
                                            <p:txEl>
                                              <p:pRg st="5" end="5"/>
                                            </p:txEl>
                                          </p:spTgt>
                                        </p:tgtEl>
                                      </p:cBhvr>
                                    </p:animEffect>
                                    <p:anim calcmode="lin" valueType="num">
                                      <p:cBhvr>
                                        <p:cTn id="45"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584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8403">
                                            <p:txEl>
                                              <p:pRg st="6" end="6"/>
                                            </p:txEl>
                                          </p:spTgt>
                                        </p:tgtEl>
                                        <p:attrNameLst>
                                          <p:attrName>style.visibility</p:attrName>
                                        </p:attrNameLst>
                                      </p:cBhvr>
                                      <p:to>
                                        <p:strVal val="visible"/>
                                      </p:to>
                                    </p:set>
                                    <p:animEffect transition="in" filter="fade">
                                      <p:cBhvr>
                                        <p:cTn id="51" dur="1000"/>
                                        <p:tgtEl>
                                          <p:spTgt spid="358403">
                                            <p:txEl>
                                              <p:pRg st="6" end="6"/>
                                            </p:txEl>
                                          </p:spTgt>
                                        </p:tgtEl>
                                      </p:cBhvr>
                                    </p:animEffect>
                                    <p:anim calcmode="lin" valueType="num">
                                      <p:cBhvr>
                                        <p:cTn id="52" dur="1000" fill="hold"/>
                                        <p:tgtEl>
                                          <p:spTgt spid="35840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584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58403">
                                            <p:txEl>
                                              <p:pRg st="7" end="7"/>
                                            </p:txEl>
                                          </p:spTgt>
                                        </p:tgtEl>
                                        <p:attrNameLst>
                                          <p:attrName>style.visibility</p:attrName>
                                        </p:attrNameLst>
                                      </p:cBhvr>
                                      <p:to>
                                        <p:strVal val="visible"/>
                                      </p:to>
                                    </p:set>
                                    <p:animEffect transition="in" filter="fade">
                                      <p:cBhvr>
                                        <p:cTn id="58" dur="1000"/>
                                        <p:tgtEl>
                                          <p:spTgt spid="358403">
                                            <p:txEl>
                                              <p:pRg st="7" end="7"/>
                                            </p:txEl>
                                          </p:spTgt>
                                        </p:tgtEl>
                                      </p:cBhvr>
                                    </p:animEffect>
                                    <p:anim calcmode="lin" valueType="num">
                                      <p:cBhvr>
                                        <p:cTn id="59" dur="1000" fill="hold"/>
                                        <p:tgtEl>
                                          <p:spTgt spid="35840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584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58403">
                                            <p:txEl>
                                              <p:pRg st="8" end="8"/>
                                            </p:txEl>
                                          </p:spTgt>
                                        </p:tgtEl>
                                        <p:attrNameLst>
                                          <p:attrName>style.visibility</p:attrName>
                                        </p:attrNameLst>
                                      </p:cBhvr>
                                      <p:to>
                                        <p:strVal val="visible"/>
                                      </p:to>
                                    </p:set>
                                    <p:animEffect transition="in" filter="fade">
                                      <p:cBhvr>
                                        <p:cTn id="65" dur="1000"/>
                                        <p:tgtEl>
                                          <p:spTgt spid="358403">
                                            <p:txEl>
                                              <p:pRg st="8" end="8"/>
                                            </p:txEl>
                                          </p:spTgt>
                                        </p:tgtEl>
                                      </p:cBhvr>
                                    </p:animEffect>
                                    <p:anim calcmode="lin" valueType="num">
                                      <p:cBhvr>
                                        <p:cTn id="66" dur="1000" fill="hold"/>
                                        <p:tgtEl>
                                          <p:spTgt spid="358403">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35840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58403">
                                            <p:txEl>
                                              <p:pRg st="9" end="9"/>
                                            </p:txEl>
                                          </p:spTgt>
                                        </p:tgtEl>
                                        <p:attrNameLst>
                                          <p:attrName>style.visibility</p:attrName>
                                        </p:attrNameLst>
                                      </p:cBhvr>
                                      <p:to>
                                        <p:strVal val="visible"/>
                                      </p:to>
                                    </p:set>
                                    <p:animEffect transition="in" filter="fade">
                                      <p:cBhvr>
                                        <p:cTn id="72" dur="1000"/>
                                        <p:tgtEl>
                                          <p:spTgt spid="358403">
                                            <p:txEl>
                                              <p:pRg st="9" end="9"/>
                                            </p:txEl>
                                          </p:spTgt>
                                        </p:tgtEl>
                                      </p:cBhvr>
                                    </p:animEffect>
                                    <p:anim calcmode="lin" valueType="num">
                                      <p:cBhvr>
                                        <p:cTn id="73" dur="1000" fill="hold"/>
                                        <p:tgtEl>
                                          <p:spTgt spid="358403">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358403">
                                            <p:txEl>
                                              <p:pRg st="9" end="9"/>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58403">
                                            <p:txEl>
                                              <p:pRg st="10" end="10"/>
                                            </p:txEl>
                                          </p:spTgt>
                                        </p:tgtEl>
                                        <p:attrNameLst>
                                          <p:attrName>style.visibility</p:attrName>
                                        </p:attrNameLst>
                                      </p:cBhvr>
                                      <p:to>
                                        <p:strVal val="visible"/>
                                      </p:to>
                                    </p:set>
                                    <p:animEffect transition="in" filter="fade">
                                      <p:cBhvr>
                                        <p:cTn id="77" dur="1000"/>
                                        <p:tgtEl>
                                          <p:spTgt spid="358403">
                                            <p:txEl>
                                              <p:pRg st="10" end="10"/>
                                            </p:txEl>
                                          </p:spTgt>
                                        </p:tgtEl>
                                      </p:cBhvr>
                                    </p:animEffect>
                                    <p:anim calcmode="lin" valueType="num">
                                      <p:cBhvr>
                                        <p:cTn id="78" dur="1000" fill="hold"/>
                                        <p:tgtEl>
                                          <p:spTgt spid="35840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58403">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58403">
                                            <p:txEl>
                                              <p:pRg st="11" end="11"/>
                                            </p:txEl>
                                          </p:spTgt>
                                        </p:tgtEl>
                                        <p:attrNameLst>
                                          <p:attrName>style.visibility</p:attrName>
                                        </p:attrNameLst>
                                      </p:cBhvr>
                                      <p:to>
                                        <p:strVal val="visible"/>
                                      </p:to>
                                    </p:set>
                                    <p:animEffect transition="in" filter="fade">
                                      <p:cBhvr>
                                        <p:cTn id="82" dur="1000"/>
                                        <p:tgtEl>
                                          <p:spTgt spid="358403">
                                            <p:txEl>
                                              <p:pRg st="11" end="11"/>
                                            </p:txEl>
                                          </p:spTgt>
                                        </p:tgtEl>
                                      </p:cBhvr>
                                    </p:animEffect>
                                    <p:anim calcmode="lin" valueType="num">
                                      <p:cBhvr>
                                        <p:cTn id="83" dur="1000" fill="hold"/>
                                        <p:tgtEl>
                                          <p:spTgt spid="35840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58403">
                                            <p:txEl>
                                              <p:pRg st="11" end="11"/>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8403">
                                            <p:txEl>
                                              <p:pRg st="12" end="12"/>
                                            </p:txEl>
                                          </p:spTgt>
                                        </p:tgtEl>
                                        <p:attrNameLst>
                                          <p:attrName>style.visibility</p:attrName>
                                        </p:attrNameLst>
                                      </p:cBhvr>
                                      <p:to>
                                        <p:strVal val="visible"/>
                                      </p:to>
                                    </p:set>
                                    <p:animEffect transition="in" filter="fade">
                                      <p:cBhvr>
                                        <p:cTn id="87" dur="1000"/>
                                        <p:tgtEl>
                                          <p:spTgt spid="358403">
                                            <p:txEl>
                                              <p:pRg st="12" end="12"/>
                                            </p:txEl>
                                          </p:spTgt>
                                        </p:tgtEl>
                                      </p:cBhvr>
                                    </p:animEffect>
                                    <p:anim calcmode="lin" valueType="num">
                                      <p:cBhvr>
                                        <p:cTn id="88" dur="1000" fill="hold"/>
                                        <p:tgtEl>
                                          <p:spTgt spid="35840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358403">
                                            <p:txEl>
                                              <p:pRg st="12" end="12"/>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58403">
                                            <p:txEl>
                                              <p:pRg st="13" end="13"/>
                                            </p:txEl>
                                          </p:spTgt>
                                        </p:tgtEl>
                                        <p:attrNameLst>
                                          <p:attrName>style.visibility</p:attrName>
                                        </p:attrNameLst>
                                      </p:cBhvr>
                                      <p:to>
                                        <p:strVal val="visible"/>
                                      </p:to>
                                    </p:set>
                                    <p:animEffect transition="in" filter="fade">
                                      <p:cBhvr>
                                        <p:cTn id="92" dur="1000"/>
                                        <p:tgtEl>
                                          <p:spTgt spid="358403">
                                            <p:txEl>
                                              <p:pRg st="13" end="13"/>
                                            </p:txEl>
                                          </p:spTgt>
                                        </p:tgtEl>
                                      </p:cBhvr>
                                    </p:animEffect>
                                    <p:anim calcmode="lin" valueType="num">
                                      <p:cBhvr>
                                        <p:cTn id="93" dur="1000" fill="hold"/>
                                        <p:tgtEl>
                                          <p:spTgt spid="358403">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35840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5" fill="hold" display="0">
                  <p:stCondLst>
                    <p:cond delay="indefinite"/>
                  </p:stCondLst>
                  <p:endCondLst>
                    <p:cond evt="onStopAudio" delay="0">
                      <p:tgtEl>
                        <p:sldTgt/>
                      </p:tgtEl>
                    </p:cond>
                  </p:endCondLst>
                </p:cTn>
                <p:tgtEl>
                  <p:spTgt spid="2"/>
                </p:tgtEl>
              </p:cMediaNode>
            </p:audio>
          </p:childTnLst>
        </p:cTn>
      </p:par>
    </p:tnLst>
    <p:bldLst>
      <p:bldP spid="3584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892175"/>
            <a:ext cx="7263854" cy="5702572"/>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indent="0">
              <a:lnSpc>
                <a:spcPct val="95999"/>
              </a:lnSpc>
              <a:spcBef>
                <a:spcPts val="1440"/>
              </a:spcBef>
              <a:spcAft>
                <a:spcPts val="0"/>
              </a:spcAft>
            </a:pPr>
            <a:r>
              <a:rPr lang="fr-FR" sz="1800" b="1" spc="-35" dirty="0" smtClean="0">
                <a:latin typeface="Cambria" panose="02040503050406030204" pitchFamily="18" charset="0"/>
              </a:rPr>
              <a:t>Ambassade d’ITALIE à Brazzaville</a:t>
            </a:r>
          </a:p>
          <a:p>
            <a:pPr marL="0" indent="0">
              <a:lnSpc>
                <a:spcPct val="95999"/>
              </a:lnSpc>
              <a:spcBef>
                <a:spcPts val="1440"/>
              </a:spcBef>
              <a:spcAft>
                <a:spcPts val="0"/>
              </a:spcAft>
            </a:pPr>
            <a:r>
              <a:rPr lang="fr-FR" sz="1600" spc="-35" dirty="0" smtClean="0">
                <a:latin typeface="Cambria" panose="02040503050406030204" pitchFamily="18" charset="0"/>
              </a:rPr>
              <a:t>Déploiement du système d’</a:t>
            </a:r>
            <a:r>
              <a:rPr lang="fr-FR" sz="1600" spc="-35" dirty="0">
                <a:latin typeface="Cambria" panose="02040503050406030204" pitchFamily="18" charset="0"/>
              </a:rPr>
              <a:t>é</a:t>
            </a:r>
            <a:r>
              <a:rPr lang="fr-FR" sz="1600" spc="-35" dirty="0" smtClean="0">
                <a:latin typeface="Cambria" panose="02040503050406030204" pitchFamily="18" charset="0"/>
              </a:rPr>
              <a:t>mission des Passeports Biométriques Européens  en partenariat avec  la société </a:t>
            </a:r>
            <a:r>
              <a:rPr lang="fr-FR" sz="1600" b="1" spc="-35" dirty="0" smtClean="0">
                <a:latin typeface="Cambria" panose="02040503050406030204" pitchFamily="18" charset="0"/>
              </a:rPr>
              <a:t>MVS ITALIA</a:t>
            </a:r>
          </a:p>
          <a:p>
            <a:pPr marL="0" indent="0">
              <a:lnSpc>
                <a:spcPct val="95999"/>
              </a:lnSpc>
              <a:spcBef>
                <a:spcPts val="1440"/>
              </a:spcBef>
              <a:spcAft>
                <a:spcPts val="0"/>
              </a:spcAft>
            </a:pPr>
            <a:r>
              <a:rPr lang="fr-FR" sz="1800" b="1" spc="-35" dirty="0" smtClean="0">
                <a:latin typeface="Cambria" panose="02040503050406030204" pitchFamily="18" charset="0"/>
              </a:rPr>
              <a:t>Laboratoire </a:t>
            </a:r>
            <a:r>
              <a:rPr lang="fr-FR" sz="1800" b="1" spc="-35" dirty="0">
                <a:latin typeface="Cambria" panose="02040503050406030204" pitchFamily="18" charset="0"/>
              </a:rPr>
              <a:t>Pharmaceutique </a:t>
            </a:r>
            <a:r>
              <a:rPr lang="fr-FR" sz="1800" b="1" spc="-35" dirty="0" err="1">
                <a:latin typeface="Cambria" panose="02040503050406030204" pitchFamily="18" charset="0"/>
              </a:rPr>
              <a:t>Biocare</a:t>
            </a:r>
            <a:endParaRPr lang="fr-FR" sz="1800" b="1" spc="-35" dirty="0">
              <a:latin typeface="Cambria" panose="02040503050406030204" pitchFamily="18" charset="0"/>
            </a:endParaRPr>
          </a:p>
          <a:p>
            <a:pPr marL="0" indent="0">
              <a:lnSpc>
                <a:spcPct val="95999"/>
              </a:lnSpc>
              <a:spcBef>
                <a:spcPts val="1440"/>
              </a:spcBef>
              <a:spcAft>
                <a:spcPts val="0"/>
              </a:spcAft>
            </a:pPr>
            <a:r>
              <a:rPr lang="fr-FR" sz="1600" spc="-35" dirty="0">
                <a:latin typeface="Cambria" panose="02040503050406030204" pitchFamily="18" charset="0"/>
              </a:rPr>
              <a:t>Déploiement réseau informatique sécurisé (serveur et poste de travail )et d’une messagerie professionnel </a:t>
            </a:r>
          </a:p>
          <a:p>
            <a:pPr marL="0" indent="0">
              <a:lnSpc>
                <a:spcPct val="95999"/>
              </a:lnSpc>
              <a:spcBef>
                <a:spcPts val="1440"/>
              </a:spcBef>
              <a:spcAft>
                <a:spcPts val="0"/>
              </a:spcAft>
            </a:pPr>
            <a:r>
              <a:rPr lang="fr-FR" sz="1600" spc="-35" dirty="0">
                <a:latin typeface="Cambria" panose="02040503050406030204" pitchFamily="18" charset="0"/>
              </a:rPr>
              <a:t>Déploiement d’un outils de gestion du parc informatique </a:t>
            </a:r>
          </a:p>
          <a:p>
            <a:pPr marL="0" indent="0">
              <a:lnSpc>
                <a:spcPct val="95999"/>
              </a:lnSpc>
              <a:spcBef>
                <a:spcPts val="1440"/>
              </a:spcBef>
              <a:spcAft>
                <a:spcPts val="0"/>
              </a:spcAft>
            </a:pPr>
            <a:r>
              <a:rPr lang="fr-FR" sz="1800" spc="-35" dirty="0">
                <a:latin typeface="Cambria" panose="02040503050406030204" pitchFamily="18" charset="0"/>
              </a:rPr>
              <a:t>Déploiement de la téléphonie </a:t>
            </a:r>
            <a:r>
              <a:rPr lang="fr-FR" sz="1800" spc="-35" dirty="0" err="1">
                <a:latin typeface="Cambria" panose="02040503050406030204" pitchFamily="18" charset="0"/>
              </a:rPr>
              <a:t>VoIP</a:t>
            </a:r>
            <a:endParaRPr lang="fr-FR" sz="1800" spc="-35" dirty="0">
              <a:latin typeface="Cambria" panose="02040503050406030204" pitchFamily="18" charset="0"/>
            </a:endParaRPr>
          </a:p>
          <a:p>
            <a:pPr marL="0" marR="0" indent="0">
              <a:lnSpc>
                <a:spcPct val="95999"/>
              </a:lnSpc>
              <a:spcBef>
                <a:spcPts val="1440"/>
              </a:spcBef>
              <a:spcAft>
                <a:spcPts val="0"/>
              </a:spcAft>
            </a:pPr>
            <a:r>
              <a:rPr lang="fr-FR" sz="1800" b="1" spc="-35" dirty="0" smtClean="0">
                <a:latin typeface="Cambria" panose="02040503050406030204" pitchFamily="18" charset="0"/>
              </a:rPr>
              <a:t>Supermarché Babil Food Kinshasa</a:t>
            </a:r>
          </a:p>
          <a:p>
            <a:pPr marL="0" marR="0" indent="0">
              <a:lnSpc>
                <a:spcPct val="95999"/>
              </a:lnSpc>
              <a:spcBef>
                <a:spcPts val="1440"/>
              </a:spcBef>
              <a:spcAft>
                <a:spcPts val="0"/>
              </a:spcAft>
            </a:pPr>
            <a:r>
              <a:rPr lang="fr-FR" sz="1600" spc="-35" dirty="0">
                <a:latin typeface="Cambria" panose="02040503050406030204" pitchFamily="18" charset="0"/>
              </a:rPr>
              <a:t>Déploiement réseau informatique sécurisé</a:t>
            </a:r>
            <a:endParaRPr lang="fr-FR" sz="1600" b="1" spc="-35" dirty="0">
              <a:latin typeface="Cambria" panose="02040503050406030204" pitchFamily="18" charset="0"/>
            </a:endParaRPr>
          </a:p>
          <a:p>
            <a:pPr marL="0" marR="0" indent="0">
              <a:lnSpc>
                <a:spcPct val="95999"/>
              </a:lnSpc>
              <a:spcBef>
                <a:spcPts val="1440"/>
              </a:spcBef>
              <a:spcAft>
                <a:spcPts val="0"/>
              </a:spcAft>
            </a:pPr>
            <a:r>
              <a:rPr lang="fr-FR" sz="1600" b="1" spc="-35" dirty="0" smtClean="0">
                <a:latin typeface="Cambria" panose="02040503050406030204" pitchFamily="18" charset="0"/>
              </a:rPr>
              <a:t>Groupe </a:t>
            </a:r>
            <a:r>
              <a:rPr lang="fr-FR" sz="1600" b="1" spc="-35" dirty="0">
                <a:latin typeface="Cambria" panose="02040503050406030204" pitchFamily="18" charset="0"/>
              </a:rPr>
              <a:t>SOCINT </a:t>
            </a:r>
            <a:r>
              <a:rPr lang="fr-FR" sz="1800" spc="-35" dirty="0">
                <a:latin typeface="Cambria" panose="02040503050406030204" pitchFamily="18" charset="0"/>
              </a:rPr>
              <a:t>(Eco marché chaine de supermarché  Cameroun)</a:t>
            </a:r>
          </a:p>
          <a:p>
            <a:pPr marL="0" indent="0">
              <a:spcBef>
                <a:spcPts val="600"/>
              </a:spcBef>
              <a:spcAft>
                <a:spcPts val="0"/>
              </a:spcAft>
            </a:pPr>
            <a:r>
              <a:rPr lang="fr-FR" sz="1600" spc="-35" dirty="0" smtClean="0">
                <a:latin typeface="Cambria" panose="02040503050406030204" pitchFamily="18" charset="0"/>
              </a:rPr>
              <a:t>Déploiement d’un réseau informatique </a:t>
            </a:r>
            <a:r>
              <a:rPr lang="fr-FR" sz="1600" spc="-35" dirty="0">
                <a:latin typeface="Cambria" panose="02040503050406030204" pitchFamily="18" charset="0"/>
              </a:rPr>
              <a:t>sécurisé (serveur et poste de travail ) interconnecté </a:t>
            </a:r>
            <a:r>
              <a:rPr lang="fr-FR" sz="1600" spc="-35" dirty="0" smtClean="0">
                <a:latin typeface="Cambria" panose="02040503050406030204" pitchFamily="18" charset="0"/>
              </a:rPr>
              <a:t>entre les supermarchés</a:t>
            </a:r>
          </a:p>
          <a:p>
            <a:pPr marL="0" indent="0">
              <a:spcBef>
                <a:spcPts val="1440"/>
              </a:spcBef>
              <a:spcAft>
                <a:spcPts val="0"/>
              </a:spcAft>
            </a:pPr>
            <a:r>
              <a:rPr lang="fr-FR" sz="1600" spc="-35" dirty="0">
                <a:latin typeface="Cambria" panose="02040503050406030204" pitchFamily="18" charset="0"/>
              </a:rPr>
              <a:t>Déploiement </a:t>
            </a:r>
            <a:r>
              <a:rPr lang="fr-FR" sz="1600" spc="-35" dirty="0" smtClean="0">
                <a:latin typeface="Cambria" panose="02040503050406030204" pitchFamily="18" charset="0"/>
              </a:rPr>
              <a:t> d’un outil de gestion du parc informatique </a:t>
            </a:r>
          </a:p>
          <a:p>
            <a:pPr marL="0" indent="0">
              <a:lnSpc>
                <a:spcPct val="95999"/>
              </a:lnSpc>
              <a:spcBef>
                <a:spcPts val="1440"/>
              </a:spcBef>
              <a:spcAft>
                <a:spcPts val="0"/>
              </a:spcAft>
            </a:pPr>
            <a:r>
              <a:rPr lang="fr-FR" sz="1800" b="1" spc="-35" dirty="0" smtClean="0">
                <a:latin typeface="Cambria" panose="02040503050406030204" pitchFamily="18" charset="0"/>
              </a:rPr>
              <a:t> </a:t>
            </a:r>
            <a:endParaRPr lang="fr-FR" sz="1600" spc="-35" dirty="0" smtClean="0">
              <a:latin typeface="Cambria" panose="02040503050406030204" pitchFamily="18" charset="0"/>
            </a:endParaRPr>
          </a:p>
          <a:p>
            <a:pPr marL="0" indent="0">
              <a:lnSpc>
                <a:spcPct val="95999"/>
              </a:lnSpc>
              <a:spcBef>
                <a:spcPts val="1440"/>
              </a:spcBef>
              <a:spcAft>
                <a:spcPts val="0"/>
              </a:spcAft>
            </a:pPr>
            <a:endParaRPr lang="fr-FR" sz="1800" spc="-35" dirty="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a:t>Quelques Références </a:t>
            </a:r>
            <a:endParaRPr lang="fr-FR" dirty="0" smtClean="0">
              <a:latin typeface="Cambria" panose="020405030504060302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0438" y="6294438"/>
            <a:ext cx="347662" cy="347662"/>
          </a:xfrm>
          <a:prstGeom prst="rect">
            <a:avLst/>
          </a:prstGeom>
        </p:spPr>
      </p:pic>
    </p:spTree>
    <p:extLst>
      <p:ext uri="{BB962C8B-B14F-4D97-AF65-F5344CB8AC3E}">
        <p14:creationId xmlns:p14="http://schemas.microsoft.com/office/powerpoint/2010/main" val="3394381576"/>
      </p:ext>
    </p:extLst>
  </p:cSld>
  <p:clrMapOvr>
    <a:masterClrMapping/>
  </p:clrMapOvr>
  <mc:AlternateContent xmlns:mc="http://schemas.openxmlformats.org/markup-compatibility/2006">
    <mc:Choice xmlns:p14="http://schemas.microsoft.com/office/powerpoint/2010/main" Requires="p14">
      <p:transition spd="slow" p14:dur="1500" advTm="854">
        <p:split orient="vert"/>
      </p:transition>
    </mc:Choice>
    <mc:Fallback>
      <p:transition spd="slow" advTm="85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7047830" cy="5630564"/>
          </a:xfrm>
        </p:spPr>
        <p:txBody>
          <a:bodyPr anchor="t"/>
          <a:lstStyle/>
          <a:p>
            <a:pPr marL="88900" lvl="0" indent="0" algn="ctr">
              <a:buNone/>
            </a:pPr>
            <a:r>
              <a:rPr lang="fr-FR" sz="2800" b="1" dirty="0" smtClean="0">
                <a:latin typeface="Cambria" pitchFamily="18" charset="0"/>
              </a:rPr>
              <a:t>C.I.T.S Consulting   </a:t>
            </a:r>
          </a:p>
          <a:p>
            <a:pPr>
              <a:buFont typeface="Wingdings" pitchFamily="2" charset="2"/>
              <a:buChar char="v"/>
            </a:pPr>
            <a:endParaRPr lang="fr-FR" sz="1500" b="1" dirty="0" smtClean="0">
              <a:latin typeface="Cambria" pitchFamily="18" charset="0"/>
              <a:cs typeface="Times New Roman" pitchFamily="18" charset="0"/>
            </a:endParaRPr>
          </a:p>
          <a:p>
            <a:pPr>
              <a:buFont typeface="Wingdings" panose="05000000000000000000" pitchFamily="2" charset="2"/>
              <a:buChar char="q"/>
            </a:pPr>
            <a:r>
              <a:rPr lang="fr-FR" sz="2400" b="1" dirty="0" smtClean="0">
                <a:latin typeface="Cambria" pitchFamily="18" charset="0"/>
                <a:cs typeface="Times New Roman" pitchFamily="18" charset="0"/>
              </a:rPr>
              <a:t>Intégration de Solutions de gestion </a:t>
            </a:r>
          </a:p>
          <a:p>
            <a:pPr>
              <a:buNone/>
            </a:pPr>
            <a:r>
              <a:rPr lang="fr-FR" sz="2000" dirty="0" smtClean="0">
                <a:latin typeface="Cambria" pitchFamily="18" charset="0"/>
                <a:cs typeface="Times New Roman" pitchFamily="18" charset="0"/>
              </a:rPr>
              <a:t> Spécialisé dans  l’intégration  et le développement </a:t>
            </a:r>
          </a:p>
          <a:p>
            <a:pPr>
              <a:buNone/>
            </a:pPr>
            <a:r>
              <a:rPr lang="fr-FR" sz="2000" dirty="0" smtClean="0">
                <a:latin typeface="Cambria" pitchFamily="18" charset="0"/>
                <a:cs typeface="Times New Roman" pitchFamily="18" charset="0"/>
              </a:rPr>
              <a:t> des  applications.</a:t>
            </a:r>
          </a:p>
          <a:p>
            <a:pPr marL="669925" indent="-342900">
              <a:lnSpc>
                <a:spcPct val="150000"/>
              </a:lnSpc>
              <a:buFont typeface="Wingdings" panose="05000000000000000000" pitchFamily="2" charset="2"/>
              <a:buChar char="ü"/>
              <a:defRPr/>
            </a:pPr>
            <a:r>
              <a:rPr lang="fr-FR" b="1" dirty="0" smtClean="0">
                <a:latin typeface="Cambria" pitchFamily="18" charset="0"/>
                <a:cs typeface="Times New Roman" pitchFamily="18" charset="0"/>
              </a:rPr>
              <a:t>Web(Site internet, Enquêtes online, Quizz etc…)</a:t>
            </a:r>
          </a:p>
          <a:p>
            <a:pPr marL="669925" indent="-342900">
              <a:buFont typeface="Wingdings" panose="05000000000000000000" pitchFamily="2" charset="2"/>
              <a:buChar char="ü"/>
              <a:defRPr/>
            </a:pPr>
            <a:r>
              <a:rPr lang="fr-FR" b="1" dirty="0" smtClean="0">
                <a:latin typeface="Cambria" pitchFamily="18" charset="0"/>
                <a:cs typeface="Times New Roman" pitchFamily="18" charset="0"/>
              </a:rPr>
              <a:t>Métiers , Comptabilité , Gestion Commerciale , Paye, Gestion des Ressources Humaines , Gestion Electronique des Documents G.E.D, E.C.M (archivage) , Informatisation des Bibliothèques,  Gestion immobilière, Gestion des stocks, Progiciel de Gestion Intégrée(ERP).</a:t>
            </a:r>
          </a:p>
          <a:p>
            <a:pPr>
              <a:defRPr/>
            </a:pPr>
            <a:r>
              <a:rPr lang="fr-FR" sz="2000" dirty="0" smtClean="0">
                <a:latin typeface="Cambria" pitchFamily="18" charset="0"/>
                <a:cs typeface="Times New Roman" pitchFamily="18" charset="0"/>
              </a:rPr>
              <a:t>En prenant en compte la spécificité de chaque entreprise et</a:t>
            </a:r>
          </a:p>
          <a:p>
            <a:pPr>
              <a:defRPr/>
            </a:pPr>
            <a:r>
              <a:rPr lang="fr-FR" dirty="0" smtClean="0">
                <a:latin typeface="Cambria" pitchFamily="18" charset="0"/>
                <a:cs typeface="Times New Roman" pitchFamily="18" charset="0"/>
              </a:rPr>
              <a:t>de </a:t>
            </a:r>
            <a:r>
              <a:rPr lang="fr-FR" dirty="0">
                <a:latin typeface="Cambria" pitchFamily="18" charset="0"/>
                <a:cs typeface="Times New Roman" pitchFamily="18" charset="0"/>
              </a:rPr>
              <a:t>ses </a:t>
            </a:r>
            <a:r>
              <a:rPr lang="fr-FR" dirty="0" smtClean="0">
                <a:latin typeface="Cambria" pitchFamily="18" charset="0"/>
                <a:cs typeface="Times New Roman" pitchFamily="18" charset="0"/>
              </a:rPr>
              <a:t>besoins.</a:t>
            </a:r>
            <a:endParaRPr lang="fr-FR" dirty="0">
              <a:latin typeface="Cambria" pitchFamily="18" charset="0"/>
              <a:cs typeface="Times New Roman" pitchFamily="18" charset="0"/>
            </a:endParaRPr>
          </a:p>
          <a:p>
            <a:pPr eaLnBrk="1" hangingPunct="1">
              <a:buFont typeface="Wingdings" pitchFamily="2" charset="2"/>
              <a:buNone/>
              <a:defRPr/>
            </a:pPr>
            <a:endParaRPr lang="fr-FR" sz="1800" i="1" dirty="0" smtClean="0"/>
          </a:p>
          <a:p>
            <a:pPr lvl="1" eaLnBrk="1" hangingPunct="1">
              <a:defRPr/>
            </a:pPr>
            <a:endParaRPr lang="fr-FR" sz="200" dirty="0"/>
          </a:p>
        </p:txBody>
      </p:sp>
      <p:sp>
        <p:nvSpPr>
          <p:cNvPr id="7170" name="Rectangle 2"/>
          <p:cNvSpPr>
            <a:spLocks noGrp="1" noChangeArrowheads="1"/>
          </p:cNvSpPr>
          <p:nvPr>
            <p:ph type="title"/>
          </p:nvPr>
        </p:nvSpPr>
        <p:spPr/>
        <p:txBody>
          <a:bodyPr/>
          <a:lstStyle/>
          <a:p>
            <a:pPr eaLnBrk="1" hangingPunct="1"/>
            <a:r>
              <a:rPr lang="fr-FR" i="1" smtClean="0"/>
              <a:t>Nos </a:t>
            </a:r>
            <a:r>
              <a:rPr lang="fr-FR" i="1" dirty="0" smtClean="0"/>
              <a:t>Départements</a:t>
            </a:r>
            <a:endParaRPr lang="fr-FR" dirty="0" smtClean="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80438" y="6294438"/>
            <a:ext cx="347662" cy="347662"/>
          </a:xfrm>
          <a:prstGeom prst="rect">
            <a:avLst/>
          </a:prstGeom>
        </p:spPr>
      </p:pic>
    </p:spTree>
    <p:custDataLst>
      <p:tags r:id="rId1"/>
    </p:custDataLst>
    <p:extLst>
      <p:ext uri="{BB962C8B-B14F-4D97-AF65-F5344CB8AC3E}">
        <p14:creationId xmlns:p14="http://schemas.microsoft.com/office/powerpoint/2010/main" val="1906836786"/>
      </p:ext>
    </p:extLst>
  </p:cSld>
  <p:clrMapOvr>
    <a:masterClrMapping/>
  </p:clrMapOvr>
  <mc:AlternateContent xmlns:mc="http://schemas.openxmlformats.org/markup-compatibility/2006">
    <mc:Choice xmlns:p14="http://schemas.microsoft.com/office/powerpoint/2010/main" Requires="p14">
      <p:transition spd="slow" p14:dur="1500" advTm="2072">
        <p:split orient="vert"/>
      </p:transition>
    </mc:Choice>
    <mc:Fallback>
      <p:transition spd="slow" advTm="207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fade">
                                      <p:cBhvr>
                                        <p:cTn id="11" dur="1000"/>
                                        <p:tgtEl>
                                          <p:spTgt spid="358403">
                                            <p:txEl>
                                              <p:pRg st="0" end="0"/>
                                            </p:txEl>
                                          </p:spTgt>
                                        </p:tgtEl>
                                      </p:cBhvr>
                                    </p:animEffect>
                                    <p:anim calcmode="lin" valueType="num">
                                      <p:cBhvr>
                                        <p:cTn id="12" dur="10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58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58403">
                                            <p:txEl>
                                              <p:pRg st="2" end="2"/>
                                            </p:txEl>
                                          </p:spTgt>
                                        </p:tgtEl>
                                        <p:attrNameLst>
                                          <p:attrName>style.visibility</p:attrName>
                                        </p:attrNameLst>
                                      </p:cBhvr>
                                      <p:to>
                                        <p:strVal val="visible"/>
                                      </p:to>
                                    </p:set>
                                    <p:animEffect transition="in" filter="fade">
                                      <p:cBhvr>
                                        <p:cTn id="18" dur="1000"/>
                                        <p:tgtEl>
                                          <p:spTgt spid="358403">
                                            <p:txEl>
                                              <p:pRg st="2" end="2"/>
                                            </p:txEl>
                                          </p:spTgt>
                                        </p:tgtEl>
                                      </p:cBhvr>
                                    </p:animEffect>
                                    <p:anim calcmode="lin" valueType="num">
                                      <p:cBhvr>
                                        <p:cTn id="19" dur="10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5840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8403">
                                            <p:txEl>
                                              <p:pRg st="3" end="3"/>
                                            </p:txEl>
                                          </p:spTgt>
                                        </p:tgtEl>
                                        <p:attrNameLst>
                                          <p:attrName>style.visibility</p:attrName>
                                        </p:attrNameLst>
                                      </p:cBhvr>
                                      <p:to>
                                        <p:strVal val="visible"/>
                                      </p:to>
                                    </p:set>
                                    <p:animEffect transition="in" filter="fade">
                                      <p:cBhvr>
                                        <p:cTn id="23" dur="1000"/>
                                        <p:tgtEl>
                                          <p:spTgt spid="358403">
                                            <p:txEl>
                                              <p:pRg st="3" end="3"/>
                                            </p:txEl>
                                          </p:spTgt>
                                        </p:tgtEl>
                                      </p:cBhvr>
                                    </p:animEffect>
                                    <p:anim calcmode="lin" valueType="num">
                                      <p:cBhvr>
                                        <p:cTn id="24" dur="10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5840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58403">
                                            <p:txEl>
                                              <p:pRg st="4" end="4"/>
                                            </p:txEl>
                                          </p:spTgt>
                                        </p:tgtEl>
                                        <p:attrNameLst>
                                          <p:attrName>style.visibility</p:attrName>
                                        </p:attrNameLst>
                                      </p:cBhvr>
                                      <p:to>
                                        <p:strVal val="visible"/>
                                      </p:to>
                                    </p:set>
                                    <p:animEffect transition="in" filter="fade">
                                      <p:cBhvr>
                                        <p:cTn id="28" dur="1000"/>
                                        <p:tgtEl>
                                          <p:spTgt spid="358403">
                                            <p:txEl>
                                              <p:pRg st="4" end="4"/>
                                            </p:txEl>
                                          </p:spTgt>
                                        </p:tgtEl>
                                      </p:cBhvr>
                                    </p:animEffect>
                                    <p:anim calcmode="lin" valueType="num">
                                      <p:cBhvr>
                                        <p:cTn id="29" dur="10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584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03">
                                            <p:txEl>
                                              <p:pRg st="5" end="5"/>
                                            </p:txEl>
                                          </p:spTgt>
                                        </p:tgtEl>
                                        <p:attrNameLst>
                                          <p:attrName>style.visibility</p:attrName>
                                        </p:attrNameLst>
                                      </p:cBhvr>
                                      <p:to>
                                        <p:strVal val="visible"/>
                                      </p:to>
                                    </p:set>
                                    <p:animEffect transition="in" filter="fade">
                                      <p:cBhvr>
                                        <p:cTn id="35" dur="1000"/>
                                        <p:tgtEl>
                                          <p:spTgt spid="358403">
                                            <p:txEl>
                                              <p:pRg st="5" end="5"/>
                                            </p:txEl>
                                          </p:spTgt>
                                        </p:tgtEl>
                                      </p:cBhvr>
                                    </p:animEffect>
                                    <p:anim calcmode="lin" valueType="num">
                                      <p:cBhvr>
                                        <p:cTn id="36" dur="1000" fill="hold"/>
                                        <p:tgtEl>
                                          <p:spTgt spid="35840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584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03">
                                            <p:txEl>
                                              <p:pRg st="6" end="6"/>
                                            </p:txEl>
                                          </p:spTgt>
                                        </p:tgtEl>
                                        <p:attrNameLst>
                                          <p:attrName>style.visibility</p:attrName>
                                        </p:attrNameLst>
                                      </p:cBhvr>
                                      <p:to>
                                        <p:strVal val="visible"/>
                                      </p:to>
                                    </p:set>
                                    <p:animEffect transition="in" filter="fade">
                                      <p:cBhvr>
                                        <p:cTn id="42" dur="1000"/>
                                        <p:tgtEl>
                                          <p:spTgt spid="358403">
                                            <p:txEl>
                                              <p:pRg st="6" end="6"/>
                                            </p:txEl>
                                          </p:spTgt>
                                        </p:tgtEl>
                                      </p:cBhvr>
                                    </p:animEffect>
                                    <p:anim calcmode="lin" valueType="num">
                                      <p:cBhvr>
                                        <p:cTn id="43" dur="1000" fill="hold"/>
                                        <p:tgtEl>
                                          <p:spTgt spid="35840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5840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8403">
                                            <p:txEl>
                                              <p:pRg st="7" end="7"/>
                                            </p:txEl>
                                          </p:spTgt>
                                        </p:tgtEl>
                                        <p:attrNameLst>
                                          <p:attrName>style.visibility</p:attrName>
                                        </p:attrNameLst>
                                      </p:cBhvr>
                                      <p:to>
                                        <p:strVal val="visible"/>
                                      </p:to>
                                    </p:set>
                                    <p:animEffect transition="in" filter="fade">
                                      <p:cBhvr>
                                        <p:cTn id="47" dur="1000"/>
                                        <p:tgtEl>
                                          <p:spTgt spid="358403">
                                            <p:txEl>
                                              <p:pRg st="7" end="7"/>
                                            </p:txEl>
                                          </p:spTgt>
                                        </p:tgtEl>
                                      </p:cBhvr>
                                    </p:animEffect>
                                    <p:anim calcmode="lin" valueType="num">
                                      <p:cBhvr>
                                        <p:cTn id="48" dur="1000" fill="hold"/>
                                        <p:tgtEl>
                                          <p:spTgt spid="35840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584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58403">
                                            <p:txEl>
                                              <p:pRg st="8" end="8"/>
                                            </p:txEl>
                                          </p:spTgt>
                                        </p:tgtEl>
                                        <p:attrNameLst>
                                          <p:attrName>style.visibility</p:attrName>
                                        </p:attrNameLst>
                                      </p:cBhvr>
                                      <p:to>
                                        <p:strVal val="visible"/>
                                      </p:to>
                                    </p:set>
                                    <p:animEffect transition="in" filter="fade">
                                      <p:cBhvr>
                                        <p:cTn id="54" dur="1000"/>
                                        <p:tgtEl>
                                          <p:spTgt spid="358403">
                                            <p:txEl>
                                              <p:pRg st="8" end="8"/>
                                            </p:txEl>
                                          </p:spTgt>
                                        </p:tgtEl>
                                      </p:cBhvr>
                                    </p:animEffect>
                                    <p:anim calcmode="lin" valueType="num">
                                      <p:cBhvr>
                                        <p:cTn id="55" dur="1000" fill="hold"/>
                                        <p:tgtEl>
                                          <p:spTgt spid="35840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5840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2"/>
                </p:tgtEl>
              </p:cMediaNode>
            </p:audio>
          </p:childTnLst>
        </p:cTn>
      </p:par>
    </p:tnLst>
    <p:bldLst>
      <p:bldP spid="3584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sz="quarter" idx="10"/>
          </p:nvPr>
        </p:nvSpPr>
        <p:spPr>
          <a:xfrm>
            <a:off x="44450" y="966788"/>
            <a:ext cx="6615782" cy="5558556"/>
          </a:xfrm>
        </p:spPr>
        <p:txBody>
          <a:bodyPr/>
          <a:lstStyle/>
          <a:p>
            <a:pPr marL="0" marR="0" indent="0" algn="ctr">
              <a:lnSpc>
                <a:spcPct val="95999"/>
              </a:lnSpc>
              <a:spcAft>
                <a:spcPts val="0"/>
              </a:spcAft>
            </a:pPr>
            <a:r>
              <a:rPr lang="fr-FR" sz="2000" b="1" dirty="0" smtClean="0">
                <a:latin typeface="Cambria" panose="02040503050406030204" pitchFamily="18" charset="0"/>
              </a:rPr>
              <a:t>ILS NOUS ONT FAIT CONFIANCE </a:t>
            </a:r>
          </a:p>
          <a:p>
            <a:pPr marL="0" marR="0" indent="0" algn="ctr">
              <a:lnSpc>
                <a:spcPct val="95999"/>
              </a:lnSpc>
              <a:spcAft>
                <a:spcPts val="0"/>
              </a:spcAft>
            </a:pPr>
            <a:endParaRPr lang="fr-FR" sz="2000" b="1" dirty="0">
              <a:latin typeface="Cambria" panose="02040503050406030204" pitchFamily="18" charset="0"/>
            </a:endParaRPr>
          </a:p>
          <a:p>
            <a:pPr marL="0" indent="0">
              <a:lnSpc>
                <a:spcPct val="95999"/>
              </a:lnSpc>
              <a:spcBef>
                <a:spcPts val="1440"/>
              </a:spcBef>
              <a:spcAft>
                <a:spcPts val="0"/>
              </a:spcAft>
            </a:pPr>
            <a:r>
              <a:rPr lang="fr-FR" sz="1800" b="1" spc="-35" dirty="0" smtClean="0">
                <a:latin typeface="Cambria" panose="02040503050406030204" pitchFamily="18" charset="0"/>
              </a:rPr>
              <a:t>Latitude Transit </a:t>
            </a:r>
          </a:p>
          <a:p>
            <a:pPr marL="0" indent="0">
              <a:lnSpc>
                <a:spcPct val="95999"/>
              </a:lnSpc>
              <a:spcBef>
                <a:spcPts val="1440"/>
              </a:spcBef>
              <a:spcAft>
                <a:spcPts val="0"/>
              </a:spcAft>
            </a:pPr>
            <a:r>
              <a:rPr lang="fr-FR" sz="1800" spc="-35" dirty="0" smtClean="0">
                <a:latin typeface="Cambria" panose="02040503050406030204" pitchFamily="18" charset="0"/>
              </a:rPr>
              <a:t>Développement d’un site Intranet </a:t>
            </a:r>
          </a:p>
          <a:p>
            <a:pPr marL="0" indent="0">
              <a:lnSpc>
                <a:spcPct val="95999"/>
              </a:lnSpc>
              <a:spcBef>
                <a:spcPts val="1440"/>
              </a:spcBef>
              <a:spcAft>
                <a:spcPts val="0"/>
              </a:spcAft>
            </a:pPr>
            <a:r>
              <a:rPr lang="fr-FR" sz="1800" spc="-35" dirty="0" smtClean="0">
                <a:latin typeface="Cambria" panose="02040503050406030204" pitchFamily="18" charset="0"/>
              </a:rPr>
              <a:t>Intégration des systèmes de gestion de la Comptabilité , la Paie et les Ressources humaines</a:t>
            </a:r>
            <a:endParaRPr lang="fr-FR" sz="1800" spc="-35" dirty="0">
              <a:latin typeface="Cambria" panose="02040503050406030204" pitchFamily="18" charset="0"/>
            </a:endParaRPr>
          </a:p>
          <a:p>
            <a:pPr marL="0" marR="0" indent="0">
              <a:lnSpc>
                <a:spcPct val="95999"/>
              </a:lnSpc>
              <a:spcBef>
                <a:spcPts val="1440"/>
              </a:spcBef>
              <a:spcAft>
                <a:spcPts val="0"/>
              </a:spcAft>
            </a:pPr>
            <a:r>
              <a:rPr lang="fr-FR" sz="1600" b="1" spc="-35" dirty="0" smtClean="0">
                <a:latin typeface="Cambria" panose="02040503050406030204" pitchFamily="18" charset="0"/>
              </a:rPr>
              <a:t>SOCOPEC</a:t>
            </a:r>
            <a:r>
              <a:rPr lang="fr-FR" sz="1800" spc="-35" dirty="0" smtClean="0">
                <a:latin typeface="Cambria" panose="02040503050406030204" pitchFamily="18" charset="0"/>
              </a:rPr>
              <a:t>(</a:t>
            </a:r>
            <a:r>
              <a:rPr lang="fr-FR" sz="1800" b="1" spc="-35" dirty="0" smtClean="0">
                <a:latin typeface="Cambria" panose="02040503050406030204" pitchFamily="18" charset="0"/>
              </a:rPr>
              <a:t>Société </a:t>
            </a:r>
            <a:r>
              <a:rPr lang="fr-FR" sz="1800" b="1" spc="-35" dirty="0">
                <a:latin typeface="Cambria" panose="02040503050406030204" pitchFamily="18" charset="0"/>
              </a:rPr>
              <a:t>Congolaise de </a:t>
            </a:r>
            <a:r>
              <a:rPr lang="fr-FR" sz="1800" b="1" spc="-35" dirty="0" smtClean="0">
                <a:latin typeface="Cambria" panose="02040503050406030204" pitchFamily="18" charset="0"/>
              </a:rPr>
              <a:t>Pêche</a:t>
            </a:r>
            <a:r>
              <a:rPr lang="fr-FR" sz="1800" spc="-35" dirty="0" smtClean="0">
                <a:latin typeface="Cambria" panose="02040503050406030204" pitchFamily="18" charset="0"/>
              </a:rPr>
              <a:t>)</a:t>
            </a:r>
          </a:p>
          <a:p>
            <a:pPr marL="0" indent="0">
              <a:lnSpc>
                <a:spcPct val="95999"/>
              </a:lnSpc>
              <a:spcBef>
                <a:spcPts val="1440"/>
              </a:spcBef>
              <a:spcAft>
                <a:spcPts val="0"/>
              </a:spcAft>
            </a:pPr>
            <a:r>
              <a:rPr lang="fr-FR" sz="1800" spc="-35" dirty="0">
                <a:latin typeface="Cambria" panose="02040503050406030204" pitchFamily="18" charset="0"/>
              </a:rPr>
              <a:t>Intégration </a:t>
            </a:r>
            <a:r>
              <a:rPr lang="fr-FR" sz="1800" spc="-35" dirty="0" smtClean="0">
                <a:latin typeface="Cambria" panose="02040503050406030204" pitchFamily="18" charset="0"/>
              </a:rPr>
              <a:t>d’un système </a:t>
            </a:r>
            <a:r>
              <a:rPr lang="fr-FR" sz="1800" spc="-35" dirty="0">
                <a:latin typeface="Cambria" panose="02040503050406030204" pitchFamily="18" charset="0"/>
              </a:rPr>
              <a:t>de gestion de temps </a:t>
            </a:r>
            <a:r>
              <a:rPr lang="fr-FR" sz="1800" spc="-35" dirty="0" smtClean="0">
                <a:latin typeface="Cambria" panose="02040503050406030204" pitchFamily="18" charset="0"/>
              </a:rPr>
              <a:t> de présence des salariés via une pointeuse biométrique interfacée au logiciel de gestion de la paie </a:t>
            </a:r>
            <a:endParaRPr lang="fr-FR" sz="1800" spc="-35" dirty="0">
              <a:latin typeface="Cambria" panose="02040503050406030204" pitchFamily="18" charset="0"/>
            </a:endParaRPr>
          </a:p>
          <a:p>
            <a:pPr marL="0" marR="0" indent="0">
              <a:lnSpc>
                <a:spcPct val="95999"/>
              </a:lnSpc>
              <a:spcBef>
                <a:spcPts val="1440"/>
              </a:spcBef>
              <a:spcAft>
                <a:spcPts val="0"/>
              </a:spcAft>
            </a:pPr>
            <a:r>
              <a:rPr lang="fr-FR" sz="1800" b="1" spc="-35" dirty="0">
                <a:latin typeface="Cambria" panose="02040503050406030204" pitchFamily="18" charset="0"/>
              </a:rPr>
              <a:t>Orange Kinshasa </a:t>
            </a:r>
          </a:p>
          <a:p>
            <a:pPr marL="0" marR="0" indent="0">
              <a:lnSpc>
                <a:spcPct val="95999"/>
              </a:lnSpc>
              <a:spcBef>
                <a:spcPts val="1440"/>
              </a:spcBef>
              <a:spcAft>
                <a:spcPts val="0"/>
              </a:spcAft>
            </a:pPr>
            <a:r>
              <a:rPr lang="fr-FR" sz="1800" spc="-35" dirty="0">
                <a:latin typeface="Cambria" panose="02040503050406030204" pitchFamily="18" charset="0"/>
              </a:rPr>
              <a:t>Développement d’application web pour la CAN 2013</a:t>
            </a:r>
          </a:p>
          <a:p>
            <a:pPr marL="0" marR="0" indent="0">
              <a:lnSpc>
                <a:spcPct val="95999"/>
              </a:lnSpc>
              <a:spcBef>
                <a:spcPts val="1440"/>
              </a:spcBef>
              <a:spcAft>
                <a:spcPts val="0"/>
              </a:spcAft>
            </a:pPr>
            <a:r>
              <a:rPr lang="fr-FR" sz="1800" spc="-35" dirty="0">
                <a:latin typeface="Cambria" panose="02040503050406030204" pitchFamily="18" charset="0"/>
              </a:rPr>
              <a:t>Développement d’</a:t>
            </a:r>
            <a:r>
              <a:rPr lang="fr-FR" sz="1800" spc="-35" dirty="0" err="1">
                <a:latin typeface="Cambria" panose="02040503050406030204" pitchFamily="18" charset="0"/>
              </a:rPr>
              <a:t>enquete</a:t>
            </a:r>
            <a:r>
              <a:rPr lang="fr-FR" sz="1800" spc="-35" dirty="0">
                <a:latin typeface="Cambria" panose="02040503050406030204" pitchFamily="18" charset="0"/>
              </a:rPr>
              <a:t> d’opinion des salariés sur le climat interne  de l’entreprise (</a:t>
            </a:r>
            <a:r>
              <a:rPr lang="fr-FR" sz="1800" spc="-35" dirty="0" err="1">
                <a:latin typeface="Cambria" panose="02040503050406030204" pitchFamily="18" charset="0"/>
              </a:rPr>
              <a:t>Enquete</a:t>
            </a:r>
            <a:r>
              <a:rPr lang="fr-FR" sz="1800" spc="-35" dirty="0">
                <a:latin typeface="Cambria" panose="02040503050406030204" pitchFamily="18" charset="0"/>
              </a:rPr>
              <a:t> online)</a:t>
            </a:r>
          </a:p>
          <a:p>
            <a:pPr marL="0" marR="0" indent="0">
              <a:lnSpc>
                <a:spcPct val="95999"/>
              </a:lnSpc>
              <a:spcBef>
                <a:spcPts val="1440"/>
              </a:spcBef>
              <a:spcAft>
                <a:spcPts val="0"/>
              </a:spcAft>
            </a:pPr>
            <a:endParaRPr lang="fr-FR" sz="1800" spc="-35" dirty="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600" spc="-35" dirty="0" smtClean="0">
              <a:latin typeface="Cambria" panose="02040503050406030204" pitchFamily="18" charset="0"/>
            </a:endParaRPr>
          </a:p>
          <a:p>
            <a:pPr marL="0" marR="0" indent="0">
              <a:lnSpc>
                <a:spcPct val="95999"/>
              </a:lnSpc>
              <a:spcBef>
                <a:spcPts val="1440"/>
              </a:spcBef>
              <a:spcAft>
                <a:spcPts val="0"/>
              </a:spcAft>
            </a:pPr>
            <a:endParaRPr lang="fr-FR" sz="1800" b="1" spc="-10" dirty="0">
              <a:latin typeface="Cambria" panose="02040503050406030204" pitchFamily="18" charset="0"/>
            </a:endParaRPr>
          </a:p>
          <a:p>
            <a:pPr eaLnBrk="1" hangingPunct="1">
              <a:defRPr/>
            </a:pPr>
            <a:endParaRPr lang="fr-FR" sz="1800" i="1" dirty="0" smtClean="0"/>
          </a:p>
          <a:p>
            <a:pPr marL="88900" indent="0" eaLnBrk="1" hangingPunct="1">
              <a:buNone/>
              <a:defRPr/>
            </a:pPr>
            <a:endParaRPr lang="fr-FR" sz="1800" i="1" dirty="0" smtClean="0"/>
          </a:p>
          <a:p>
            <a:pPr eaLnBrk="1" hangingPunct="1">
              <a:buFont typeface="Wingdings" pitchFamily="2" charset="2"/>
              <a:buNone/>
              <a:defRPr/>
            </a:pPr>
            <a:endParaRPr lang="fr-FR" sz="1800" i="1" dirty="0" smtClean="0"/>
          </a:p>
          <a:p>
            <a:pPr eaLnBrk="1" hangingPunct="1">
              <a:defRPr/>
            </a:pPr>
            <a:endParaRPr lang="fr-FR" sz="1800" dirty="0"/>
          </a:p>
          <a:p>
            <a:pPr eaLnBrk="1" hangingPunct="1">
              <a:defRPr/>
            </a:pPr>
            <a:endParaRPr lang="fr-FR" sz="1800" dirty="0"/>
          </a:p>
        </p:txBody>
      </p:sp>
      <p:sp>
        <p:nvSpPr>
          <p:cNvPr id="8194" name="Rectangle 2"/>
          <p:cNvSpPr>
            <a:spLocks noGrp="1" noChangeArrowheads="1"/>
          </p:cNvSpPr>
          <p:nvPr>
            <p:ph type="title"/>
          </p:nvPr>
        </p:nvSpPr>
        <p:spPr>
          <a:xfrm>
            <a:off x="428625" y="0"/>
            <a:ext cx="8528050" cy="892175"/>
          </a:xfrm>
        </p:spPr>
        <p:txBody>
          <a:bodyPr/>
          <a:lstStyle/>
          <a:p>
            <a:r>
              <a:rPr lang="fr-FR" dirty="0"/>
              <a:t>Quelques Références </a:t>
            </a:r>
            <a:endParaRPr lang="fr-FR" dirty="0" smtClean="0">
              <a:latin typeface="Cambria" panose="020405030504060302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0438" y="6294438"/>
            <a:ext cx="347662" cy="347662"/>
          </a:xfrm>
          <a:prstGeom prst="rect">
            <a:avLst/>
          </a:prstGeom>
        </p:spPr>
      </p:pic>
    </p:spTree>
    <p:extLst>
      <p:ext uri="{BB962C8B-B14F-4D97-AF65-F5344CB8AC3E}">
        <p14:creationId xmlns:p14="http://schemas.microsoft.com/office/powerpoint/2010/main" val="402009241"/>
      </p:ext>
    </p:extLst>
  </p:cSld>
  <p:clrMapOvr>
    <a:masterClrMapping/>
  </p:clrMapOvr>
  <mc:AlternateContent xmlns:mc="http://schemas.openxmlformats.org/markup-compatibility/2006">
    <mc:Choice xmlns:p14="http://schemas.microsoft.com/office/powerpoint/2010/main" Requires="p14">
      <p:transition spd="slow" p14:dur="1500" advTm="285">
        <p:split orient="vert"/>
      </p:transition>
    </mc:Choice>
    <mc:Fallback>
      <p:transition spd="slow" advTm="28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5|1"/>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0.9|0.2|0.2"/>
</p:tagLst>
</file>

<file path=ppt/tags/tag5.xml><?xml version="1.0" encoding="utf-8"?>
<p:tagLst xmlns:a="http://schemas.openxmlformats.org/drawingml/2006/main" xmlns:r="http://schemas.openxmlformats.org/officeDocument/2006/relationships" xmlns:p="http://schemas.openxmlformats.org/presentationml/2006/main">
  <p:tag name="TIMING" val="|0.8|0.4|0.2|0.2|0.2|0.5|0.2|0.2|0.2"/>
</p:tagLst>
</file>

<file path=ppt/tags/tag6.xml><?xml version="1.0" encoding="utf-8"?>
<p:tagLst xmlns:a="http://schemas.openxmlformats.org/drawingml/2006/main" xmlns:r="http://schemas.openxmlformats.org/officeDocument/2006/relationships" xmlns:p="http://schemas.openxmlformats.org/presentationml/2006/main">
  <p:tag name="TIMING" val="|0.2|0.5|0.2|0.2|0.2"/>
</p:tagLst>
</file>

<file path=ppt/theme/theme1.xml><?xml version="1.0" encoding="utf-8"?>
<a:theme xmlns:a="http://schemas.openxmlformats.org/drawingml/2006/main" name="Présentation_CITS_PUMA">
  <a:themeElements>
    <a:clrScheme name="">
      <a:dk1>
        <a:srgbClr val="000000"/>
      </a:dk1>
      <a:lt1>
        <a:srgbClr val="FFFFFF"/>
      </a:lt1>
      <a:dk2>
        <a:srgbClr val="000000"/>
      </a:dk2>
      <a:lt2>
        <a:srgbClr val="808080"/>
      </a:lt2>
      <a:accent1>
        <a:srgbClr val="FFFF66"/>
      </a:accent1>
      <a:accent2>
        <a:srgbClr val="3333CC"/>
      </a:accent2>
      <a:accent3>
        <a:srgbClr val="FFFFFF"/>
      </a:accent3>
      <a:accent4>
        <a:srgbClr val="000000"/>
      </a:accent4>
      <a:accent5>
        <a:srgbClr val="FFFFB8"/>
      </a:accent5>
      <a:accent6>
        <a:srgbClr val="2D2DB9"/>
      </a:accent6>
      <a:hlink>
        <a:srgbClr val="CCCCFF"/>
      </a:hlink>
      <a:folHlink>
        <a:srgbClr val="B2B2B2"/>
      </a:folHlink>
    </a:clrScheme>
    <a:fontScheme name="GSavoye_prestype2009_DirCom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2F2F2"/>
        </a:solidFill>
        <a:ln w="9525" cap="flat" cmpd="sng" algn="ctr">
          <a:solidFill>
            <a:srgbClr val="C0C0C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6350" algn="ctr" defTabSz="914400" rtl="0" eaLnBrk="0" fontAlgn="base" latinLnBrk="0" hangingPunct="0">
          <a:lnSpc>
            <a:spcPct val="100000"/>
          </a:lnSpc>
          <a:spcBef>
            <a:spcPct val="0"/>
          </a:spcBef>
          <a:spcAft>
            <a:spcPct val="0"/>
          </a:spcAft>
          <a:buClrTx/>
          <a:buSzTx/>
          <a:buFontTx/>
          <a:buNone/>
          <a:tabLst/>
          <a:defRPr kumimoji="0" lang="fr-FR" sz="1600" b="0"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F2F2F2"/>
        </a:solidFill>
        <a:ln w="9525" cap="flat" cmpd="sng" algn="ctr">
          <a:solidFill>
            <a:srgbClr val="C0C0C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6350" algn="ctr" defTabSz="914400" rtl="0" eaLnBrk="0" fontAlgn="base" latinLnBrk="0" hangingPunct="0">
          <a:lnSpc>
            <a:spcPct val="100000"/>
          </a:lnSpc>
          <a:spcBef>
            <a:spcPct val="0"/>
          </a:spcBef>
          <a:spcAft>
            <a:spcPct val="0"/>
          </a:spcAft>
          <a:buClrTx/>
          <a:buSzTx/>
          <a:buFontTx/>
          <a:buNone/>
          <a:tabLst/>
          <a:defRPr kumimoji="0" lang="fr-FR" sz="1600" b="0" i="0" u="none" strike="noStrike" cap="none" normalizeH="0" baseline="0" smtClean="0">
            <a:ln>
              <a:noFill/>
            </a:ln>
            <a:solidFill>
              <a:srgbClr val="003366"/>
            </a:solidFill>
            <a:effectLst/>
            <a:latin typeface="Arial" charset="0"/>
          </a:defRPr>
        </a:defPPr>
      </a:lstStyle>
    </a:lnDef>
  </a:objectDefaults>
  <a:extraClrSchemeLst>
    <a:extraClrScheme>
      <a:clrScheme name="GSavoye_prestype2009_DirCom_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voye_prestype2009_DirCom_V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voye_prestype2009_DirCom_V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voye_prestype2009_DirCom_V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voye_prestype2009_DirCom_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voye_prestype2009_DirCom_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voye_prestype2009_DirCom_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46E5D1DDE01A14AB8738CC3D39C703E" ma:contentTypeVersion="5" ma:contentTypeDescription="Crée un document." ma:contentTypeScope="" ma:versionID="f19e70a0d6720470e1dfa2f523a2c9f3">
  <xsd:schema xmlns:xsd="http://www.w3.org/2001/XMLSchema" xmlns:p="http://schemas.microsoft.com/office/2006/metadata/properties" xmlns:ns1="http://schemas.microsoft.com/sharepoint/v3" targetNamespace="http://schemas.microsoft.com/office/2006/metadata/properties" ma:root="true" ma:fieldsID="f64a2fe6c365d6e5566add62e8863b97"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xpéditeur de courrier électronique" ma:hidden="true" ma:internalName="EmailSender">
      <xsd:simpleType>
        <xsd:restriction base="dms:Note"/>
      </xsd:simpleType>
    </xsd:element>
    <xsd:element name="EmailTo" ma:index="9" nillable="true" ma:displayName="Envoyer un message à" ma:hidden="true" ma:internalName="EmailTo">
      <xsd:simpleType>
        <xsd:restriction base="dms:Note"/>
      </xsd:simpleType>
    </xsd:element>
    <xsd:element name="EmailCc" ma:index="10" nillable="true" ma:displayName="Cc du message électronique" ma:hidden="true" ma:internalName="EmailCc">
      <xsd:simpleType>
        <xsd:restriction base="dms:Note"/>
      </xsd:simpleType>
    </xsd:element>
    <xsd:element name="EmailFrom" ma:index="11" nillable="true" ma:displayName="Message de" ma:hidden="true" ma:internalName="EmailFrom">
      <xsd:simpleType>
        <xsd:restriction base="dms:Text"/>
      </xsd:simpleType>
    </xsd:element>
    <xsd:element name="EmailSubject" ma:index="12" nillable="true" ma:displayName="Objet du message électronique"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B186023-3CD1-43A5-9FCC-3146062A6CA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7FCCE48-E795-4CFC-9775-DE138AF63B88}">
  <ds:schemaRefs>
    <ds:schemaRef ds:uri="http://schemas.microsoft.com/office/2006/metadata/longProperties"/>
  </ds:schemaRefs>
</ds:datastoreItem>
</file>

<file path=customXml/itemProps3.xml><?xml version="1.0" encoding="utf-8"?>
<ds:datastoreItem xmlns:ds="http://schemas.openxmlformats.org/officeDocument/2006/customXml" ds:itemID="{55722B85-48BC-46FF-8B0F-5028DAA52737}">
  <ds:schemaRefs>
    <ds:schemaRef ds:uri="http://schemas.microsoft.com/sharepoint/v3/contenttype/forms"/>
  </ds:schemaRefs>
</ds:datastoreItem>
</file>

<file path=customXml/itemProps4.xml><?xml version="1.0" encoding="utf-8"?>
<ds:datastoreItem xmlns:ds="http://schemas.openxmlformats.org/officeDocument/2006/customXml" ds:itemID="{1D6581D0-8118-4079-9E4F-B43F496BB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537</TotalTime>
  <Words>974</Words>
  <Application>Microsoft Office PowerPoint</Application>
  <PresentationFormat>Affichage à l'écran (4:3)</PresentationFormat>
  <Paragraphs>244</Paragraphs>
  <Slides>19</Slides>
  <Notes>4</Notes>
  <HiddenSlides>0</HiddenSlides>
  <MMClips>9</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Cambria</vt:lpstr>
      <vt:lpstr>Times New Roman</vt:lpstr>
      <vt:lpstr>Webdings</vt:lpstr>
      <vt:lpstr>Wingdings</vt:lpstr>
      <vt:lpstr>Présentation_CITS_PUMA</vt:lpstr>
      <vt:lpstr>PRESENTATION C.I.T.S</vt:lpstr>
      <vt:lpstr>Sommaire</vt:lpstr>
      <vt:lpstr>Qui sommes-nous  ?</vt:lpstr>
      <vt:lpstr>Qui sommes-nous  ?</vt:lpstr>
      <vt:lpstr>Nos Départements et nos références</vt:lpstr>
      <vt:lpstr>Nos Départements</vt:lpstr>
      <vt:lpstr>Quelques Références </vt:lpstr>
      <vt:lpstr>Nos Départements</vt:lpstr>
      <vt:lpstr>Quelques Références </vt:lpstr>
      <vt:lpstr>Nos Départements</vt:lpstr>
      <vt:lpstr>Quelques Références </vt:lpstr>
      <vt:lpstr>Quelques Références </vt:lpstr>
      <vt:lpstr>Nos Départements</vt:lpstr>
      <vt:lpstr>Quelques Références </vt:lpstr>
      <vt:lpstr>Nos Départements</vt:lpstr>
      <vt:lpstr>Quelques Références </vt:lpstr>
      <vt:lpstr>Nos Partenaires </vt:lpstr>
      <vt:lpstr>Des Questions ?</vt:lpstr>
      <vt:lpstr>Merci de votre Attention</vt:lpstr>
    </vt:vector>
  </TitlesOfParts>
  <Company>Congo IT Solutions &amp;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C.I.T.S</dc:title>
  <dc:creator>czouzi</dc:creator>
  <cp:lastModifiedBy>HP</cp:lastModifiedBy>
  <cp:revision>66</cp:revision>
  <cp:lastPrinted>2000-10-16T10:31:58Z</cp:lastPrinted>
  <dcterms:created xsi:type="dcterms:W3CDTF">2013-03-14T07:58:52Z</dcterms:created>
  <dcterms:modified xsi:type="dcterms:W3CDTF">2019-07-17T11:32:10Z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bo.DocumentTypes_ID">
    <vt:lpwstr>__bh800013001300</vt:lpwstr>
  </property>
  <property fmtid="{D5CDD505-2E9C-101B-9397-08002B2CF9AE}" pid="3" name="GSID">
    <vt:lpwstr/>
  </property>
  <property fmtid="{D5CDD505-2E9C-101B-9397-08002B2CF9AE}" pid="4" name="dbo.GSID_ID">
    <vt:lpwstr/>
  </property>
  <property fmtid="{D5CDD505-2E9C-101B-9397-08002B2CF9AE}" pid="5" name="ContentType">
    <vt:lpwstr>Document</vt:lpwstr>
  </property>
  <property fmtid="{D5CDD505-2E9C-101B-9397-08002B2CF9AE}" pid="6" name="Document Type">
    <vt:lpwstr>Modèle</vt:lpwstr>
  </property>
  <property fmtid="{D5CDD505-2E9C-101B-9397-08002B2CF9AE}" pid="7" name="display_urn:schemas-microsoft-com:office:office#Auteur">
    <vt:lpwstr>S Gersine</vt:lpwstr>
  </property>
  <property fmtid="{D5CDD505-2E9C-101B-9397-08002B2CF9AE}" pid="8" name="Order">
    <vt:lpwstr>13100.0000000000</vt:lpwstr>
  </property>
  <property fmtid="{D5CDD505-2E9C-101B-9397-08002B2CF9AE}" pid="9" name="xd_Signature">
    <vt:lpwstr/>
  </property>
  <property fmtid="{D5CDD505-2E9C-101B-9397-08002B2CF9AE}" pid="10" name="TemplateUrl">
    <vt:lpwstr/>
  </property>
  <property fmtid="{D5CDD505-2E9C-101B-9397-08002B2CF9AE}" pid="11" name="xd_ProgID">
    <vt:lpwstr/>
  </property>
  <property fmtid="{D5CDD505-2E9C-101B-9397-08002B2CF9AE}" pid="12" name="_SharedFileIndex">
    <vt:lpwstr/>
  </property>
  <property fmtid="{D5CDD505-2E9C-101B-9397-08002B2CF9AE}" pid="13" name="display_urn:schemas-microsoft-com:office:office#Approbateur">
    <vt:lpwstr>Emmanuel ZOUZI</vt:lpwstr>
  </property>
  <property fmtid="{D5CDD505-2E9C-101B-9397-08002B2CF9AE}" pid="14" name="dbo.EntitiesProp_ID">
    <vt:lpwstr>__bkc9004400940025003400f400d400020082004400960027005600360047009600f600e6000200460056000200c600160002003400f600d600d6005700e60096003600160047009600f600e60092000200</vt:lpwstr>
  </property>
  <property fmtid="{D5CDD505-2E9C-101B-9397-08002B2CF9AE}" pid="15" name="Entité propriétaire">
    <vt:lpwstr>DIRCOM (Direction de la Communication) </vt:lpwstr>
  </property>
  <property fmtid="{D5CDD505-2E9C-101B-9397-08002B2CF9AE}" pid="16" name="Etat de publication">
    <vt:lpwstr>Publié</vt:lpwstr>
  </property>
  <property fmtid="{D5CDD505-2E9C-101B-9397-08002B2CF9AE}" pid="17" name="Approbateur">
    <vt:lpwstr>39</vt:lpwstr>
  </property>
  <property fmtid="{D5CDD505-2E9C-101B-9397-08002B2CF9AE}" pid="18" name="Typologie Documeny">
    <vt:lpwstr>Modèle</vt:lpwstr>
  </property>
  <property fmtid="{D5CDD505-2E9C-101B-9397-08002B2CF9AE}" pid="19" name="Langue">
    <vt:lpwstr>FR</vt:lpwstr>
  </property>
  <property fmtid="{D5CDD505-2E9C-101B-9397-08002B2CF9AE}" pid="20" name="Secteur">
    <vt:lpwstr>Informatique </vt:lpwstr>
  </property>
  <property fmtid="{D5CDD505-2E9C-101B-9397-08002B2CF9AE}" pid="21" name="Auteur">
    <vt:lpwstr>227</vt:lpwstr>
  </property>
  <property fmtid="{D5CDD505-2E9C-101B-9397-08002B2CF9AE}" pid="22" name="DirCom">
    <vt:lpwstr>Trames de documents commerciaux</vt:lpwstr>
  </property>
  <property fmtid="{D5CDD505-2E9C-101B-9397-08002B2CF9AE}" pid="23" name="ContentTypeId">
    <vt:lpwstr>0x010100646E5D1DDE01A14AB8738CC3D39C703E</vt:lpwstr>
  </property>
</Properties>
</file>